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7"/>
  </p:notesMasterIdLst>
  <p:sldIdLst>
    <p:sldId id="257" r:id="rId2"/>
    <p:sldId id="258" r:id="rId3"/>
    <p:sldId id="596" r:id="rId4"/>
    <p:sldId id="531" r:id="rId5"/>
    <p:sldId id="467" r:id="rId6"/>
    <p:sldId id="599" r:id="rId7"/>
    <p:sldId id="306" r:id="rId8"/>
    <p:sldId id="600" r:id="rId9"/>
    <p:sldId id="601" r:id="rId10"/>
    <p:sldId id="602" r:id="rId11"/>
    <p:sldId id="603" r:id="rId12"/>
    <p:sldId id="604" r:id="rId13"/>
    <p:sldId id="605" r:id="rId14"/>
    <p:sldId id="597" r:id="rId15"/>
    <p:sldId id="598" r:id="rId16"/>
    <p:sldId id="608" r:id="rId17"/>
    <p:sldId id="607" r:id="rId18"/>
    <p:sldId id="609" r:id="rId19"/>
    <p:sldId id="606" r:id="rId20"/>
    <p:sldId id="610" r:id="rId21"/>
    <p:sldId id="611" r:id="rId22"/>
    <p:sldId id="612" r:id="rId23"/>
    <p:sldId id="651" r:id="rId24"/>
    <p:sldId id="365" r:id="rId25"/>
    <p:sldId id="366" r:id="rId26"/>
    <p:sldId id="367" r:id="rId27"/>
    <p:sldId id="402" r:id="rId28"/>
    <p:sldId id="403" r:id="rId29"/>
    <p:sldId id="368" r:id="rId30"/>
    <p:sldId id="369" r:id="rId31"/>
    <p:sldId id="370" r:id="rId32"/>
    <p:sldId id="371" r:id="rId33"/>
    <p:sldId id="372" r:id="rId34"/>
    <p:sldId id="373" r:id="rId35"/>
    <p:sldId id="404" r:id="rId36"/>
    <p:sldId id="405" r:id="rId37"/>
    <p:sldId id="406" r:id="rId38"/>
    <p:sldId id="377" r:id="rId39"/>
    <p:sldId id="378" r:id="rId40"/>
    <p:sldId id="379" r:id="rId41"/>
    <p:sldId id="380" r:id="rId42"/>
    <p:sldId id="381" r:id="rId43"/>
    <p:sldId id="382" r:id="rId44"/>
    <p:sldId id="644" r:id="rId45"/>
    <p:sldId id="645" r:id="rId46"/>
    <p:sldId id="646" r:id="rId47"/>
    <p:sldId id="647" r:id="rId48"/>
    <p:sldId id="648" r:id="rId49"/>
    <p:sldId id="388" r:id="rId50"/>
    <p:sldId id="649" r:id="rId51"/>
    <p:sldId id="650" r:id="rId52"/>
    <p:sldId id="652" r:id="rId53"/>
    <p:sldId id="383" r:id="rId54"/>
    <p:sldId id="374" r:id="rId55"/>
    <p:sldId id="375" r:id="rId56"/>
    <p:sldId id="376" r:id="rId57"/>
    <p:sldId id="389" r:id="rId58"/>
    <p:sldId id="384" r:id="rId59"/>
    <p:sldId id="385" r:id="rId60"/>
    <p:sldId id="386" r:id="rId61"/>
    <p:sldId id="387" r:id="rId62"/>
    <p:sldId id="390" r:id="rId63"/>
    <p:sldId id="391" r:id="rId64"/>
    <p:sldId id="330" r:id="rId65"/>
    <p:sldId id="39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151"/>
  </p:normalViewPr>
  <p:slideViewPr>
    <p:cSldViewPr snapToGrid="0" snapToObjects="1" showGuides="1">
      <p:cViewPr varScale="1">
        <p:scale>
          <a:sx n="68" d="100"/>
          <a:sy n="68" d="100"/>
        </p:scale>
        <p:origin x="1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63</a:t>
            </a:fld>
            <a:endParaRPr lang="en-US"/>
          </a:p>
        </p:txBody>
      </p:sp>
    </p:spTree>
    <p:extLst>
      <p:ext uri="{BB962C8B-B14F-4D97-AF65-F5344CB8AC3E}">
        <p14:creationId xmlns:p14="http://schemas.microsoft.com/office/powerpoint/2010/main" val="220546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65</a:t>
            </a:fld>
            <a:endParaRPr lang="en-US"/>
          </a:p>
        </p:txBody>
      </p:sp>
    </p:spTree>
    <p:extLst>
      <p:ext uri="{BB962C8B-B14F-4D97-AF65-F5344CB8AC3E}">
        <p14:creationId xmlns:p14="http://schemas.microsoft.com/office/powerpoint/2010/main" val="3181505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8" name="Rectangle"/>
          <p:cNvSpPr/>
          <p:nvPr/>
        </p:nvSpPr>
        <p:spPr>
          <a:xfrm>
            <a:off x="-4418" y="6037550"/>
            <a:ext cx="12196418" cy="821846"/>
          </a:xfrm>
          <a:prstGeom prst="rect">
            <a:avLst/>
          </a:prstGeom>
          <a:solidFill>
            <a:srgbClr val="6B219E"/>
          </a:solidFill>
          <a:ln>
            <a:miter lim="400000"/>
          </a:ln>
        </p:spPr>
        <p:txBody>
          <a:bodyPr lIns="35719" tIns="35719" rIns="35719" bIns="35719" anchor="ctr"/>
          <a:lstStyle/>
          <a:p>
            <a:pPr marL="28573" marR="28573" algn="l" defTabSz="321457">
              <a:defRPr sz="2400">
                <a:uFill>
                  <a:solidFill>
                    <a:srgbClr val="000000"/>
                  </a:solidFill>
                </a:uFill>
                <a:latin typeface="Arial"/>
                <a:ea typeface="Arial"/>
                <a:cs typeface="Arial"/>
                <a:sym typeface="Arial"/>
              </a:defRPr>
            </a:pPr>
            <a:endParaRPr sz="1687"/>
          </a:p>
        </p:txBody>
      </p:sp>
      <p:sp>
        <p:nvSpPr>
          <p:cNvPr id="320" name="Title Text"/>
          <p:cNvSpPr txBox="1"/>
          <p:nvPr/>
        </p:nvSpPr>
        <p:spPr>
          <a:xfrm>
            <a:off x="-9922" y="19098"/>
            <a:ext cx="12211844" cy="785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5000">
                <a:solidFill>
                  <a:srgbClr val="DCDEE0"/>
                </a:solidFill>
              </a:defRPr>
            </a:lvl1pPr>
          </a:lstStyle>
          <a:p>
            <a:r>
              <a:rPr sz="3516"/>
              <a:t>Title Text</a:t>
            </a:r>
          </a:p>
        </p:txBody>
      </p:sp>
      <p:sp>
        <p:nvSpPr>
          <p:cNvPr id="321" name="Body Level One…"/>
          <p:cNvSpPr txBox="1">
            <a:spLocks noGrp="1"/>
          </p:cNvSpPr>
          <p:nvPr>
            <p:ph type="body" idx="1"/>
          </p:nvPr>
        </p:nvSpPr>
        <p:spPr>
          <a:xfrm>
            <a:off x="1190625" y="699492"/>
            <a:ext cx="9810750" cy="5250657"/>
          </a:xfrm>
          <a:prstGeom prst="rect">
            <a:avLst/>
          </a:prstGeom>
        </p:spPr>
        <p:txBody>
          <a:bodyPr/>
          <a:lstStyle>
            <a:lvl1pPr>
              <a:defRPr sz="2109">
                <a:latin typeface="+mj-lt"/>
                <a:ea typeface="+mj-ea"/>
                <a:cs typeface="+mj-cs"/>
                <a:sym typeface="Helvetica"/>
              </a:defRPr>
            </a:lvl1pPr>
            <a:lvl2pPr>
              <a:defRPr sz="2109">
                <a:latin typeface="+mj-lt"/>
                <a:ea typeface="+mj-ea"/>
                <a:cs typeface="+mj-cs"/>
                <a:sym typeface="Helvetica"/>
              </a:defRPr>
            </a:lvl2pPr>
            <a:lvl3pPr>
              <a:defRPr sz="2109">
                <a:latin typeface="+mj-lt"/>
                <a:ea typeface="+mj-ea"/>
                <a:cs typeface="+mj-cs"/>
                <a:sym typeface="Helvetica"/>
              </a:defRPr>
            </a:lvl3pPr>
            <a:lvl4pPr>
              <a:defRPr sz="2109">
                <a:latin typeface="+mj-lt"/>
                <a:ea typeface="+mj-ea"/>
                <a:cs typeface="+mj-cs"/>
                <a:sym typeface="Helvetica"/>
              </a:defRPr>
            </a:lvl4pPr>
            <a:lvl5pPr>
              <a:defRPr sz="2109">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2" name="Slide Number"/>
          <p:cNvSpPr txBox="1">
            <a:spLocks noGrp="1"/>
          </p:cNvSpPr>
          <p:nvPr>
            <p:ph type="sldNum" sz="quarter" idx="2"/>
          </p:nvPr>
        </p:nvSpPr>
        <p:spPr>
          <a:xfrm>
            <a:off x="6119684" y="6357937"/>
            <a:ext cx="345538" cy="267891"/>
          </a:xfrm>
          <a:prstGeom prst="rect">
            <a:avLst/>
          </a:prstGeom>
        </p:spPr>
        <p:txBody>
          <a:bodyPr/>
          <a:lstStyle>
            <a:lvl1pPr>
              <a:defRPr>
                <a:solidFill>
                  <a:srgbClr val="DCDEE0"/>
                </a:solidFill>
              </a:defRPr>
            </a:lvl1pPr>
          </a:lstStyle>
          <a:p>
            <a:fld id="{86CB4B4D-7CA3-9044-876B-883B54F8677D}" type="slidenum">
              <a:t>‹#›</a:t>
            </a:fld>
            <a:endParaRPr/>
          </a:p>
        </p:txBody>
      </p:sp>
      <p:sp>
        <p:nvSpPr>
          <p:cNvPr id="323" name="Julia Stoyanovich"/>
          <p:cNvSpPr txBox="1"/>
          <p:nvPr/>
        </p:nvSpPr>
        <p:spPr>
          <a:xfrm>
            <a:off x="424656" y="6309211"/>
            <a:ext cx="2627329"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a:solidFill>
                  <a:srgbClr val="DCDEE0"/>
                </a:solidFill>
              </a:defRPr>
            </a:lvl1pPr>
          </a:lstStyle>
          <a:p>
            <a:endParaRPr sz="1266" dirty="0"/>
          </a:p>
        </p:txBody>
      </p:sp>
      <p:pic>
        <p:nvPicPr>
          <p:cNvPr id="324" name="DataResponsibly_Logo_V1.jpg" descr="DataResponsibly_Logo_V1.jpg"/>
          <p:cNvPicPr>
            <a:picLocks noChangeAspect="1"/>
          </p:cNvPicPr>
          <p:nvPr/>
        </p:nvPicPr>
        <p:blipFill>
          <a:blip r:embed="rId2">
            <a:extLst/>
          </a:blip>
          <a:stretch>
            <a:fillRect/>
          </a:stretch>
        </p:blipFill>
        <p:spPr>
          <a:xfrm>
            <a:off x="12720685" y="-614405"/>
            <a:ext cx="1744545" cy="1314984"/>
          </a:xfrm>
          <a:prstGeom prst="rect">
            <a:avLst/>
          </a:prstGeom>
          <a:ln w="12700">
            <a:miter lim="400000"/>
          </a:ln>
        </p:spPr>
      </p:pic>
      <p:sp>
        <p:nvSpPr>
          <p:cNvPr id="325" name="Title Text"/>
          <p:cNvSpPr txBox="1"/>
          <p:nvPr/>
        </p:nvSpPr>
        <p:spPr>
          <a:xfrm>
            <a:off x="-9922" y="32742"/>
            <a:ext cx="12211844" cy="785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sz="5000">
                <a:solidFill>
                  <a:srgbClr val="DCDEE0"/>
                </a:solidFill>
              </a:defRPr>
            </a:lvl1pPr>
          </a:lstStyle>
          <a:p>
            <a:r>
              <a:rPr sz="3516"/>
              <a:t>Title Text</a:t>
            </a:r>
          </a:p>
        </p:txBody>
      </p:sp>
      <p:sp>
        <p:nvSpPr>
          <p:cNvPr id="326" name="Rectangle"/>
          <p:cNvSpPr/>
          <p:nvPr/>
        </p:nvSpPr>
        <p:spPr>
          <a:xfrm>
            <a:off x="-2210" y="1081"/>
            <a:ext cx="12196419" cy="821846"/>
          </a:xfrm>
          <a:prstGeom prst="rect">
            <a:avLst/>
          </a:prstGeom>
          <a:solidFill>
            <a:srgbClr val="6B219E"/>
          </a:solidFill>
          <a:ln>
            <a:miter lim="400000"/>
          </a:ln>
        </p:spPr>
        <p:txBody>
          <a:bodyPr lIns="35719" tIns="35719" rIns="35719" bIns="35719" anchor="ctr"/>
          <a:lstStyle/>
          <a:p>
            <a:pPr marL="28573" marR="28573" algn="l" defTabSz="321457">
              <a:defRPr sz="2400">
                <a:uFill>
                  <a:solidFill>
                    <a:srgbClr val="000000"/>
                  </a:solidFill>
                </a:uFill>
                <a:latin typeface="Arial"/>
                <a:ea typeface="Arial"/>
                <a:cs typeface="Arial"/>
                <a:sym typeface="Arial"/>
              </a:defRPr>
            </a:pPr>
            <a:endParaRPr sz="1687"/>
          </a:p>
        </p:txBody>
      </p:sp>
      <p:sp>
        <p:nvSpPr>
          <p:cNvPr id="327" name="Rectangle"/>
          <p:cNvSpPr txBox="1"/>
          <p:nvPr/>
        </p:nvSpPr>
        <p:spPr>
          <a:xfrm>
            <a:off x="-9922" y="32742"/>
            <a:ext cx="12211844" cy="785813"/>
          </a:xfrm>
          <a:prstGeom prst="rect">
            <a:avLst/>
          </a:prstGeom>
          <a:ln w="12700">
            <a:miter lim="400000"/>
          </a:ln>
        </p:spPr>
        <p:txBody>
          <a:bodyPr lIns="35719" tIns="35719" rIns="35719" bIns="35719" anchor="ctr"/>
          <a:lstStyle/>
          <a:p>
            <a:pPr>
              <a:defRPr sz="5000">
                <a:solidFill>
                  <a:srgbClr val="DCDEE0"/>
                </a:solidFill>
              </a:defRPr>
            </a:pPr>
            <a:endParaRPr sz="3516"/>
          </a:p>
        </p:txBody>
      </p:sp>
    </p:spTree>
    <p:extLst>
      <p:ext uri="{BB962C8B-B14F-4D97-AF65-F5344CB8AC3E}">
        <p14:creationId xmlns:p14="http://schemas.microsoft.com/office/powerpoint/2010/main" val="11661346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7/28/21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#11: Clustering, Missingness, and Wrap-Up</a:t>
            </a:r>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-Means Clustering, a picture is worth a thousand words (cont.):</a:t>
            </a:r>
          </a:p>
        </p:txBody>
      </p:sp>
      <p:sp>
        <p:nvSpPr>
          <p:cNvPr id="4" name="Slide Number Placeholder 3"/>
          <p:cNvSpPr>
            <a:spLocks noGrp="1"/>
          </p:cNvSpPr>
          <p:nvPr>
            <p:ph type="sldNum" sz="quarter" idx="12"/>
          </p:nvPr>
        </p:nvSpPr>
        <p:spPr/>
        <p:txBody>
          <a:bodyPr/>
          <a:lstStyle/>
          <a:p>
            <a:fld id="{47445CB2-BF6F-6E49-AC61-7BDDE2E02F5B}" type="slidenum">
              <a:rPr lang="en-US" smtClean="0"/>
              <a:t>10</a:t>
            </a:fld>
            <a:endParaRPr lang="en-US"/>
          </a:p>
        </p:txBody>
      </p:sp>
      <p:sp>
        <p:nvSpPr>
          <p:cNvPr id="5" name="Rectangle 4">
            <a:extLst>
              <a:ext uri="{FF2B5EF4-FFF2-40B4-BE49-F238E27FC236}">
                <a16:creationId xmlns:a16="http://schemas.microsoft.com/office/drawing/2014/main" id="{2A6128F0-6C68-8B44-8B1A-593FE03AD2DF}"/>
              </a:ext>
            </a:extLst>
          </p:cNvPr>
          <p:cNvSpPr/>
          <p:nvPr/>
        </p:nvSpPr>
        <p:spPr>
          <a:xfrm>
            <a:off x="3048000" y="3105835"/>
            <a:ext cx="6096000" cy="369332"/>
          </a:xfrm>
          <a:prstGeom prst="rect">
            <a:avLst/>
          </a:prstGeom>
        </p:spPr>
        <p:txBody>
          <a:bodyPr>
            <a:spAutoFit/>
          </a:bodyPr>
          <a:lstStyle/>
          <a:p>
            <a:endParaRPr lang="en-US" dirty="0"/>
          </a:p>
        </p:txBody>
      </p:sp>
      <p:pic>
        <p:nvPicPr>
          <p:cNvPr id="3" name="Picture 2">
            <a:extLst>
              <a:ext uri="{FF2B5EF4-FFF2-40B4-BE49-F238E27FC236}">
                <a16:creationId xmlns:a16="http://schemas.microsoft.com/office/drawing/2014/main" id="{42378D63-8893-0E41-BEE1-C44C14A901AB}"/>
              </a:ext>
            </a:extLst>
          </p:cNvPr>
          <p:cNvPicPr>
            <a:picLocks noChangeAspect="1"/>
          </p:cNvPicPr>
          <p:nvPr/>
        </p:nvPicPr>
        <p:blipFill>
          <a:blip r:embed="rId2"/>
          <a:stretch>
            <a:fillRect/>
          </a:stretch>
        </p:blipFill>
        <p:spPr>
          <a:xfrm>
            <a:off x="666750" y="1125557"/>
            <a:ext cx="10858500" cy="5133493"/>
          </a:xfrm>
          <a:prstGeom prst="rect">
            <a:avLst/>
          </a:prstGeom>
        </p:spPr>
      </p:pic>
    </p:spTree>
    <p:extLst>
      <p:ext uri="{BB962C8B-B14F-4D97-AF65-F5344CB8AC3E}">
        <p14:creationId xmlns:p14="http://schemas.microsoft.com/office/powerpoint/2010/main" val="77368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-Means Clustering: some details</a:t>
            </a:r>
          </a:p>
        </p:txBody>
      </p:sp>
      <p:sp>
        <p:nvSpPr>
          <p:cNvPr id="3" name="Content Placeholder 2"/>
          <p:cNvSpPr>
            <a:spLocks noGrp="1"/>
          </p:cNvSpPr>
          <p:nvPr>
            <p:ph idx="1"/>
          </p:nvPr>
        </p:nvSpPr>
        <p:spPr>
          <a:xfrm>
            <a:off x="498496" y="983807"/>
            <a:ext cx="11195008" cy="5283643"/>
          </a:xfrm>
        </p:spPr>
        <p:txBody>
          <a:bodyPr/>
          <a:lstStyle/>
          <a:p>
            <a:pPr>
              <a:spcAft>
                <a:spcPts val="1800"/>
              </a:spcAft>
            </a:pPr>
            <a:r>
              <a:rPr lang="en-US" u="sng" dirty="0"/>
              <a:t>Note #1:</a:t>
            </a:r>
            <a:r>
              <a:rPr lang="en-US" dirty="0"/>
              <a:t> this algorithm finds a local minimum (not the global minimum) which depends on the initial assignment.  Thus it is recommended to run a few times and to select the best run that leads to the lowest distance metric.</a:t>
            </a:r>
          </a:p>
          <a:p>
            <a:pPr>
              <a:spcAft>
                <a:spcPts val="1800"/>
              </a:spcAft>
            </a:pPr>
            <a:r>
              <a:rPr lang="en-US" u="sng" dirty="0"/>
              <a:t>Note #2:</a:t>
            </a:r>
            <a:r>
              <a:rPr lang="en-US" dirty="0"/>
              <a:t> closeness depends vary much on scaling of your predictors (aka, standardization), and so the clusters could potentially be very different depending on this choice.</a:t>
            </a:r>
          </a:p>
          <a:p>
            <a:pPr>
              <a:spcAft>
                <a:spcPts val="1800"/>
              </a:spcAft>
            </a:pPr>
            <a:r>
              <a:rPr lang="en-US" u="sng" dirty="0"/>
              <a:t>Note #3:</a:t>
            </a:r>
            <a:r>
              <a:rPr lang="en-US" dirty="0"/>
              <a:t> the choice of a best </a:t>
            </a:r>
            <a:r>
              <a:rPr lang="en-US" i="1" dirty="0"/>
              <a:t>K</a:t>
            </a:r>
            <a:r>
              <a:rPr lang="en-US" dirty="0"/>
              <a:t> is not an easy task.  One general technique is called the </a:t>
            </a:r>
            <a:r>
              <a:rPr lang="en-US" b="1" dirty="0"/>
              <a:t>elbow method</a:t>
            </a:r>
            <a:r>
              <a:rPr lang="en-US" dirty="0"/>
              <a:t>: the point where </a:t>
            </a:r>
            <a:r>
              <a:rPr lang="en-US" i="1" dirty="0"/>
              <a:t>diminishing returns </a:t>
            </a:r>
            <a:r>
              <a:rPr lang="en-US" dirty="0"/>
              <a:t>on improving the loss function</a:t>
            </a:r>
            <a:r>
              <a:rPr lang="en-US" i="1" dirty="0"/>
              <a:t> </a:t>
            </a:r>
            <a:r>
              <a:rPr lang="en-US" dirty="0"/>
              <a:t>are no longer worth the additional cost of a larger </a:t>
            </a:r>
            <a:r>
              <a:rPr lang="en-US" i="1" dirty="0"/>
              <a:t>K.</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56559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Elbow Method</a:t>
            </a: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
        <p:nvSpPr>
          <p:cNvPr id="5" name="Rectangle 4">
            <a:extLst>
              <a:ext uri="{FF2B5EF4-FFF2-40B4-BE49-F238E27FC236}">
                <a16:creationId xmlns:a16="http://schemas.microsoft.com/office/drawing/2014/main" id="{2A6128F0-6C68-8B44-8B1A-593FE03AD2DF}"/>
              </a:ext>
            </a:extLst>
          </p:cNvPr>
          <p:cNvSpPr/>
          <p:nvPr/>
        </p:nvSpPr>
        <p:spPr>
          <a:xfrm>
            <a:off x="3048000" y="3105835"/>
            <a:ext cx="6096000" cy="369332"/>
          </a:xfrm>
          <a:prstGeom prst="rect">
            <a:avLst/>
          </a:prstGeom>
        </p:spPr>
        <p:txBody>
          <a:bodyPr>
            <a:spAutoFit/>
          </a:bodyPr>
          <a:lstStyle/>
          <a:p>
            <a:endParaRPr lang="en-US" dirty="0"/>
          </a:p>
        </p:txBody>
      </p:sp>
      <p:pic>
        <p:nvPicPr>
          <p:cNvPr id="7" name="Picture 6">
            <a:extLst>
              <a:ext uri="{FF2B5EF4-FFF2-40B4-BE49-F238E27FC236}">
                <a16:creationId xmlns:a16="http://schemas.microsoft.com/office/drawing/2014/main" id="{E161F696-15E9-174A-88DD-C97D5E305E9B}"/>
              </a:ext>
            </a:extLst>
          </p:cNvPr>
          <p:cNvPicPr>
            <a:picLocks noChangeAspect="1"/>
          </p:cNvPicPr>
          <p:nvPr/>
        </p:nvPicPr>
        <p:blipFill>
          <a:blip r:embed="rId2"/>
          <a:stretch>
            <a:fillRect/>
          </a:stretch>
        </p:blipFill>
        <p:spPr>
          <a:xfrm>
            <a:off x="2562225" y="1265494"/>
            <a:ext cx="7067550" cy="4853619"/>
          </a:xfrm>
          <a:prstGeom prst="rect">
            <a:avLst/>
          </a:prstGeom>
        </p:spPr>
      </p:pic>
    </p:spTree>
    <p:extLst>
      <p:ext uri="{BB962C8B-B14F-4D97-AF65-F5344CB8AC3E}">
        <p14:creationId xmlns:p14="http://schemas.microsoft.com/office/powerpoint/2010/main" val="138504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Elbow Method #2</a:t>
            </a:r>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
        <p:nvSpPr>
          <p:cNvPr id="5" name="Rectangle 4">
            <a:extLst>
              <a:ext uri="{FF2B5EF4-FFF2-40B4-BE49-F238E27FC236}">
                <a16:creationId xmlns:a16="http://schemas.microsoft.com/office/drawing/2014/main" id="{2A6128F0-6C68-8B44-8B1A-593FE03AD2DF}"/>
              </a:ext>
            </a:extLst>
          </p:cNvPr>
          <p:cNvSpPr/>
          <p:nvPr/>
        </p:nvSpPr>
        <p:spPr>
          <a:xfrm>
            <a:off x="3048000" y="3105835"/>
            <a:ext cx="6096000" cy="369332"/>
          </a:xfrm>
          <a:prstGeom prst="rect">
            <a:avLst/>
          </a:prstGeom>
        </p:spPr>
        <p:txBody>
          <a:bodyPr>
            <a:spAutoFit/>
          </a:bodyPr>
          <a:lstStyle/>
          <a:p>
            <a:endParaRPr lang="en-US" dirty="0"/>
          </a:p>
        </p:txBody>
      </p:sp>
      <p:pic>
        <p:nvPicPr>
          <p:cNvPr id="6" name="Picture 5">
            <a:extLst>
              <a:ext uri="{FF2B5EF4-FFF2-40B4-BE49-F238E27FC236}">
                <a16:creationId xmlns:a16="http://schemas.microsoft.com/office/drawing/2014/main" id="{E490651C-F398-484A-ADE3-C797355D4353}"/>
              </a:ext>
            </a:extLst>
          </p:cNvPr>
          <p:cNvPicPr>
            <a:picLocks noChangeAspect="1"/>
          </p:cNvPicPr>
          <p:nvPr/>
        </p:nvPicPr>
        <p:blipFill>
          <a:blip r:embed="rId2"/>
          <a:stretch>
            <a:fillRect/>
          </a:stretch>
        </p:blipFill>
        <p:spPr>
          <a:xfrm>
            <a:off x="1676399" y="1169084"/>
            <a:ext cx="8916905" cy="5022165"/>
          </a:xfrm>
          <a:prstGeom prst="rect">
            <a:avLst/>
          </a:prstGeom>
        </p:spPr>
      </p:pic>
    </p:spTree>
    <p:extLst>
      <p:ext uri="{BB962C8B-B14F-4D97-AF65-F5344CB8AC3E}">
        <p14:creationId xmlns:p14="http://schemas.microsoft.com/office/powerpoint/2010/main" val="221299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 (Agglomerate)</a:t>
            </a:r>
          </a:p>
        </p:txBody>
      </p:sp>
    </p:spTree>
    <p:extLst>
      <p:ext uri="{BB962C8B-B14F-4D97-AF65-F5344CB8AC3E}">
        <p14:creationId xmlns:p14="http://schemas.microsoft.com/office/powerpoint/2010/main" val="196096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alternative approach to </a:t>
            </a:r>
          </a:p>
        </p:txBody>
      </p:sp>
      <p:sp>
        <p:nvSpPr>
          <p:cNvPr id="3" name="Content Placeholder 2"/>
          <p:cNvSpPr>
            <a:spLocks noGrp="1"/>
          </p:cNvSpPr>
          <p:nvPr>
            <p:ph idx="1"/>
          </p:nvPr>
        </p:nvSpPr>
        <p:spPr>
          <a:xfrm>
            <a:off x="833415" y="1177757"/>
            <a:ext cx="10327008" cy="4905801"/>
          </a:xfrm>
        </p:spPr>
        <p:txBody>
          <a:bodyPr/>
          <a:lstStyle/>
          <a:p>
            <a:pPr>
              <a:spcAft>
                <a:spcPts val="1800"/>
              </a:spcAft>
            </a:pPr>
            <a:r>
              <a:rPr lang="en-US" dirty="0"/>
              <a:t>There are many other approaches to creating unknown clusters based on a set of predictors (too many to explore here).  One other common approach is called </a:t>
            </a:r>
            <a:r>
              <a:rPr lang="en-US" b="1" dirty="0"/>
              <a:t>hierarchical clustering.</a:t>
            </a:r>
          </a:p>
          <a:p>
            <a:pPr>
              <a:spcAft>
                <a:spcPts val="1800"/>
              </a:spcAft>
            </a:pPr>
            <a:r>
              <a:rPr lang="en-US" dirty="0"/>
              <a:t>Just like </a:t>
            </a:r>
            <a:r>
              <a:rPr lang="en-US" i="1" dirty="0"/>
              <a:t>K</a:t>
            </a:r>
            <a:r>
              <a:rPr lang="en-US" dirty="0"/>
              <a:t>-means, hierarchical clustering begins with a choice of distance: called </a:t>
            </a:r>
            <a:r>
              <a:rPr lang="en-US" b="1" dirty="0"/>
              <a:t>dissimilarity score </a:t>
            </a:r>
            <a:r>
              <a:rPr lang="en-US" dirty="0"/>
              <a:t>here (more on this later).</a:t>
            </a:r>
          </a:p>
          <a:p>
            <a:pPr>
              <a:spcAft>
                <a:spcPts val="1800"/>
              </a:spcAft>
            </a:pPr>
            <a:r>
              <a:rPr lang="en-US" dirty="0"/>
              <a:t>Hierarchical clustering is based on the </a:t>
            </a:r>
            <a:r>
              <a:rPr lang="en-US" b="1" dirty="0" err="1"/>
              <a:t>dendogram</a:t>
            </a:r>
            <a:r>
              <a:rPr lang="en-US" dirty="0"/>
              <a:t>: a tree-based depiction of the clusters and these dissimilarity scores (usually depicted vertically).</a:t>
            </a:r>
          </a:p>
          <a:p>
            <a:pPr marL="342900" indent="-342900">
              <a:spcAft>
                <a:spcPts val="1200"/>
              </a:spcAft>
              <a:buFont typeface="Arial" charset="0"/>
              <a:buChar char="•"/>
            </a:pP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3356591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Dendogram</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16</a:t>
            </a:fld>
            <a:endParaRPr lang="en-US"/>
          </a:p>
        </p:txBody>
      </p:sp>
      <p:sp>
        <p:nvSpPr>
          <p:cNvPr id="5" name="Rectangle 4">
            <a:extLst>
              <a:ext uri="{FF2B5EF4-FFF2-40B4-BE49-F238E27FC236}">
                <a16:creationId xmlns:a16="http://schemas.microsoft.com/office/drawing/2014/main" id="{2A6128F0-6C68-8B44-8B1A-593FE03AD2DF}"/>
              </a:ext>
            </a:extLst>
          </p:cNvPr>
          <p:cNvSpPr/>
          <p:nvPr/>
        </p:nvSpPr>
        <p:spPr>
          <a:xfrm>
            <a:off x="3048000" y="3105835"/>
            <a:ext cx="6096000" cy="369332"/>
          </a:xfrm>
          <a:prstGeom prst="rect">
            <a:avLst/>
          </a:prstGeom>
        </p:spPr>
        <p:txBody>
          <a:bodyPr>
            <a:spAutoFit/>
          </a:bodyPr>
          <a:lstStyle/>
          <a:p>
            <a:endParaRPr lang="en-US" dirty="0"/>
          </a:p>
        </p:txBody>
      </p:sp>
      <p:pic>
        <p:nvPicPr>
          <p:cNvPr id="6" name="Picture 5">
            <a:extLst>
              <a:ext uri="{FF2B5EF4-FFF2-40B4-BE49-F238E27FC236}">
                <a16:creationId xmlns:a16="http://schemas.microsoft.com/office/drawing/2014/main" id="{EAB3E1DC-E075-8441-ACB5-03AAC0598C85}"/>
              </a:ext>
            </a:extLst>
          </p:cNvPr>
          <p:cNvPicPr>
            <a:picLocks noChangeAspect="1"/>
          </p:cNvPicPr>
          <p:nvPr/>
        </p:nvPicPr>
        <p:blipFill>
          <a:blip r:embed="rId2"/>
          <a:stretch>
            <a:fillRect/>
          </a:stretch>
        </p:blipFill>
        <p:spPr>
          <a:xfrm>
            <a:off x="4032250" y="1051922"/>
            <a:ext cx="3581530" cy="5609227"/>
          </a:xfrm>
          <a:prstGeom prst="rect">
            <a:avLst/>
          </a:prstGeom>
        </p:spPr>
      </p:pic>
    </p:spTree>
    <p:extLst>
      <p:ext uri="{BB962C8B-B14F-4D97-AF65-F5344CB8AC3E}">
        <p14:creationId xmlns:p14="http://schemas.microsoft.com/office/powerpoint/2010/main" val="380024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based on a </a:t>
            </a:r>
            <a:r>
              <a:rPr lang="en-US" dirty="0" err="1"/>
              <a:t>dendogram</a:t>
            </a:r>
            <a:endParaRPr lang="en-US" dirty="0"/>
          </a:p>
        </p:txBody>
      </p:sp>
      <p:sp>
        <p:nvSpPr>
          <p:cNvPr id="3" name="Content Placeholder 2"/>
          <p:cNvSpPr>
            <a:spLocks noGrp="1"/>
          </p:cNvSpPr>
          <p:nvPr>
            <p:ph idx="1"/>
          </p:nvPr>
        </p:nvSpPr>
        <p:spPr>
          <a:xfrm>
            <a:off x="833415" y="1177757"/>
            <a:ext cx="10327008" cy="4905801"/>
          </a:xfrm>
        </p:spPr>
        <p:txBody>
          <a:bodyPr/>
          <a:lstStyle/>
          <a:p>
            <a:pPr>
              <a:spcAft>
                <a:spcPts val="1200"/>
              </a:spcAft>
            </a:pPr>
            <a:r>
              <a:rPr lang="en-US" dirty="0">
                <a:latin typeface="Karla" charset="0"/>
                <a:ea typeface="Karla" charset="0"/>
                <a:cs typeface="Karla" charset="0"/>
              </a:rPr>
              <a:t>Given this hierarchy (or ordering) of clusters as seen on a </a:t>
            </a:r>
            <a:r>
              <a:rPr lang="en-US" dirty="0" err="1">
                <a:latin typeface="Karla" charset="0"/>
                <a:ea typeface="Karla" charset="0"/>
                <a:cs typeface="Karla" charset="0"/>
              </a:rPr>
              <a:t>dendogram</a:t>
            </a:r>
            <a:r>
              <a:rPr lang="en-US" dirty="0">
                <a:latin typeface="Karla" charset="0"/>
                <a:ea typeface="Karla" charset="0"/>
                <a:cs typeface="Karla" charset="0"/>
              </a:rPr>
              <a:t>, the clusters can then be derived by moving a horizontal line up and down the </a:t>
            </a:r>
            <a:r>
              <a:rPr lang="en-US" dirty="0" err="1">
                <a:latin typeface="Karla" charset="0"/>
                <a:ea typeface="Karla" charset="0"/>
                <a:cs typeface="Karla" charset="0"/>
              </a:rPr>
              <a:t>dendogram</a:t>
            </a:r>
            <a:r>
              <a:rPr lang="en-US" dirty="0">
                <a:latin typeface="Karla" charset="0"/>
                <a:ea typeface="Karla" charset="0"/>
                <a:cs typeface="Karla" charset="0"/>
              </a:rPr>
              <a:t>.</a:t>
            </a:r>
          </a:p>
          <a:p>
            <a:pPr>
              <a:spcAft>
                <a:spcPts val="1200"/>
              </a:spcAft>
            </a:pPr>
            <a:r>
              <a:rPr lang="en-US" dirty="0">
                <a:latin typeface="Karla" charset="0"/>
                <a:ea typeface="Karla" charset="0"/>
                <a:cs typeface="Karla" charset="0"/>
              </a:rPr>
              <a:t>As the horizontal line moves up, every time a branching point is passed, those clusters are then fused together to form a larger cluster.</a:t>
            </a:r>
          </a:p>
          <a:p>
            <a:pPr>
              <a:spcAft>
                <a:spcPts val="1200"/>
              </a:spcAft>
            </a:pPr>
            <a:r>
              <a:rPr lang="en-US" dirty="0">
                <a:latin typeface="Karla" charset="0"/>
                <a:ea typeface="Karla" charset="0"/>
                <a:cs typeface="Karla" charset="0"/>
              </a:rPr>
              <a:t>Start at the bottom with n separate clusters, move the horizontal line up, and fuse together clusters, in order, until you are left with just two clusters.  You just need to decide where to draw the line </a:t>
            </a:r>
            <a:r>
              <a:rPr lang="en-US" dirty="0">
                <a:latin typeface="Karla" charset="0"/>
                <a:ea typeface="Karla" charset="0"/>
                <a:cs typeface="Karla" charset="0"/>
                <a:sym typeface="Wingdings" pitchFamily="2" charset="2"/>
              </a:rPr>
              <a:t></a:t>
            </a:r>
            <a:endParaRPr lang="en-US" dirty="0">
              <a:latin typeface="Karla" charset="0"/>
              <a:ea typeface="Karla" charset="0"/>
              <a:cs typeface="Karla" charset="0"/>
            </a:endParaRPr>
          </a:p>
          <a:p>
            <a:pPr>
              <a:spcAft>
                <a:spcPts val="1200"/>
              </a:spcAft>
            </a:pPr>
            <a:r>
              <a:rPr lang="en-US" dirty="0">
                <a:latin typeface="Karla" charset="0"/>
                <a:ea typeface="Karla" charset="0"/>
                <a:cs typeface="Karla" charset="0"/>
              </a:rPr>
              <a:t>The next slides defines the </a:t>
            </a:r>
            <a:r>
              <a:rPr lang="en-US" b="1" dirty="0">
                <a:latin typeface="Karla" charset="0"/>
                <a:ea typeface="Karla" charset="0"/>
                <a:cs typeface="Karla" charset="0"/>
              </a:rPr>
              <a:t>agglomerate</a:t>
            </a:r>
            <a:r>
              <a:rPr lang="en-US" dirty="0">
                <a:latin typeface="Karla" charset="0"/>
                <a:ea typeface="Karla" charset="0"/>
                <a:cs typeface="Karla" charset="0"/>
              </a:rPr>
              <a:t> (aka, bottom-up) approach to creating the </a:t>
            </a:r>
            <a:r>
              <a:rPr lang="en-US" dirty="0" err="1">
                <a:latin typeface="Karla" charset="0"/>
                <a:ea typeface="Karla" charset="0"/>
                <a:cs typeface="Karla" charset="0"/>
              </a:rPr>
              <a:t>dendogram</a:t>
            </a:r>
            <a:r>
              <a:rPr lang="en-US" dirty="0">
                <a:latin typeface="Karla" charset="0"/>
                <a:ea typeface="Karla" charset="0"/>
                <a:cs typeface="Karla" charset="0"/>
              </a:rPr>
              <a:t>:</a:t>
            </a: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45764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Forming Clusters from a </a:t>
            </a:r>
            <a:r>
              <a:rPr lang="en-US" dirty="0" err="1"/>
              <a:t>Dendogram</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
        <p:nvSpPr>
          <p:cNvPr id="5" name="Rectangle 4">
            <a:extLst>
              <a:ext uri="{FF2B5EF4-FFF2-40B4-BE49-F238E27FC236}">
                <a16:creationId xmlns:a16="http://schemas.microsoft.com/office/drawing/2014/main" id="{2A6128F0-6C68-8B44-8B1A-593FE03AD2DF}"/>
              </a:ext>
            </a:extLst>
          </p:cNvPr>
          <p:cNvSpPr/>
          <p:nvPr/>
        </p:nvSpPr>
        <p:spPr>
          <a:xfrm>
            <a:off x="3048000" y="3105835"/>
            <a:ext cx="6096000" cy="369332"/>
          </a:xfrm>
          <a:prstGeom prst="rect">
            <a:avLst/>
          </a:prstGeom>
        </p:spPr>
        <p:txBody>
          <a:bodyPr>
            <a:spAutoFit/>
          </a:bodyPr>
          <a:lstStyle/>
          <a:p>
            <a:endParaRPr lang="en-US" dirty="0"/>
          </a:p>
        </p:txBody>
      </p:sp>
      <p:pic>
        <p:nvPicPr>
          <p:cNvPr id="3" name="Picture 2">
            <a:extLst>
              <a:ext uri="{FF2B5EF4-FFF2-40B4-BE49-F238E27FC236}">
                <a16:creationId xmlns:a16="http://schemas.microsoft.com/office/drawing/2014/main" id="{5681F6A5-430B-F74E-9AB1-C3988E24495C}"/>
              </a:ext>
            </a:extLst>
          </p:cNvPr>
          <p:cNvPicPr>
            <a:picLocks noChangeAspect="1"/>
          </p:cNvPicPr>
          <p:nvPr/>
        </p:nvPicPr>
        <p:blipFill>
          <a:blip r:embed="rId2"/>
          <a:stretch>
            <a:fillRect/>
          </a:stretch>
        </p:blipFill>
        <p:spPr>
          <a:xfrm>
            <a:off x="1343608" y="1301078"/>
            <a:ext cx="9793091" cy="4782451"/>
          </a:xfrm>
          <a:prstGeom prst="rect">
            <a:avLst/>
          </a:prstGeom>
        </p:spPr>
      </p:pic>
    </p:spTree>
    <p:extLst>
      <p:ext uri="{BB962C8B-B14F-4D97-AF65-F5344CB8AC3E}">
        <p14:creationId xmlns:p14="http://schemas.microsoft.com/office/powerpoint/2010/main" val="2752838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Agglomerate Hierarchical Clustering: the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8496" y="983807"/>
                <a:ext cx="11195008" cy="5283643"/>
              </a:xfrm>
            </p:spPr>
            <p:txBody>
              <a:bodyPr/>
              <a:lstStyle/>
              <a:p>
                <a:pPr lvl="0" defTabSz="914400" eaLnBrk="0" fontAlgn="base" hangingPunct="0">
                  <a:spcBef>
                    <a:spcPct val="0"/>
                  </a:spcBef>
                  <a:spcAft>
                    <a:spcPct val="0"/>
                  </a:spcAft>
                </a:pPr>
                <a:r>
                  <a:rPr lang="en-US" altLang="en-US" dirty="0">
                    <a:solidFill>
                      <a:schemeClr val="tx1"/>
                    </a:solidFill>
                    <a:latin typeface="CMR10"/>
                  </a:rPr>
                  <a:t>0. Choose a metric of dissimilarity (like Euclidean distance).</a:t>
                </a:r>
              </a:p>
              <a:p>
                <a:pPr lvl="0" defTabSz="914400" eaLnBrk="0" fontAlgn="base" hangingPunct="0">
                  <a:spcBef>
                    <a:spcPct val="0"/>
                  </a:spcBef>
                  <a:spcAft>
                    <a:spcPct val="0"/>
                  </a:spcAft>
                </a:pPr>
                <a:endParaRPr lang="en-US" altLang="en-US" dirty="0">
                  <a:solidFill>
                    <a:schemeClr val="tx1"/>
                  </a:solidFill>
                  <a:latin typeface="CMR10"/>
                </a:endParaRPr>
              </a:p>
              <a:p>
                <a:pPr marL="514350" lvl="0" indent="-514350" defTabSz="914400" eaLnBrk="0" fontAlgn="base" hangingPunct="0">
                  <a:spcBef>
                    <a:spcPct val="0"/>
                  </a:spcBef>
                  <a:spcAft>
                    <a:spcPct val="0"/>
                  </a:spcAft>
                  <a:buAutoNum type="arabicPeriod"/>
                </a:pPr>
                <a:r>
                  <a:rPr lang="en-US" altLang="en-US" dirty="0">
                    <a:solidFill>
                      <a:schemeClr val="tx1"/>
                    </a:solidFill>
                    <a:latin typeface="CMR10"/>
                  </a:rPr>
                  <a:t>Treat each of the </a:t>
                </a:r>
                <a:r>
                  <a:rPr lang="en-US" altLang="en-US" i="1" dirty="0">
                    <a:solidFill>
                      <a:schemeClr val="tx1"/>
                    </a:solidFill>
                    <a:latin typeface="CMR10"/>
                  </a:rPr>
                  <a:t>n</a:t>
                </a:r>
                <a:r>
                  <a:rPr lang="en-US" altLang="en-US" dirty="0">
                    <a:solidFill>
                      <a:schemeClr val="tx1"/>
                    </a:solidFill>
                    <a:latin typeface="CMR10"/>
                  </a:rPr>
                  <a:t> observations as its own cluster.  Measure the </a:t>
                </a:r>
                <a:br>
                  <a:rPr lang="en-US" altLang="en-US" dirty="0">
                    <a:solidFill>
                      <a:schemeClr val="tx1"/>
                    </a:solidFill>
                    <a:latin typeface="CMR10"/>
                  </a:rPr>
                </a:br>
                <a14:m>
                  <m:oMath xmlns:m="http://schemas.openxmlformats.org/officeDocument/2006/math">
                    <m:d>
                      <m:dPr>
                        <m:ctrlPr>
                          <a:rPr lang="en-US" altLang="en-US" i="1">
                            <a:solidFill>
                              <a:schemeClr val="tx1"/>
                            </a:solidFill>
                            <a:latin typeface="Cambria Math" panose="02040503050406030204" pitchFamily="18" charset="0"/>
                          </a:rPr>
                        </m:ctrlPr>
                      </m:dPr>
                      <m:e>
                        <m:f>
                          <m:fPr>
                            <m:type m:val="noBar"/>
                            <m:ctrlPr>
                              <a:rPr lang="en-US" altLang="en-US" i="1">
                                <a:solidFill>
                                  <a:schemeClr val="tx1"/>
                                </a:solidFill>
                                <a:latin typeface="Cambria Math" panose="02040503050406030204" pitchFamily="18" charset="0"/>
                              </a:rPr>
                            </m:ctrlPr>
                          </m:fPr>
                          <m:num>
                            <m:r>
                              <a:rPr lang="en-US" altLang="en-US" i="1">
                                <a:solidFill>
                                  <a:schemeClr val="tx1"/>
                                </a:solidFill>
                                <a:latin typeface="Cambria Math" panose="02040503050406030204" pitchFamily="18" charset="0"/>
                              </a:rPr>
                              <m:t>𝑛</m:t>
                            </m:r>
                          </m:num>
                          <m:den>
                            <m:r>
                              <a:rPr lang="en-US" altLang="en-US" b="0" i="1" smtClean="0">
                                <a:solidFill>
                                  <a:schemeClr val="tx1"/>
                                </a:solidFill>
                                <a:latin typeface="Cambria Math" panose="02040503050406030204" pitchFamily="18" charset="0"/>
                              </a:rPr>
                              <m:t>2</m:t>
                            </m:r>
                          </m:den>
                        </m:f>
                      </m:e>
                    </m:d>
                    <m:r>
                      <a:rPr lang="en-US" altLang="en-US" b="0" i="1" smtClean="0">
                        <a:solidFill>
                          <a:schemeClr val="tx1"/>
                        </a:solidFill>
                        <a:latin typeface="Cambria Math" panose="02040503050406030204" pitchFamily="18" charset="0"/>
                      </a:rPr>
                      <m:t>=</m:t>
                    </m:r>
                    <m:f>
                      <m:fPr>
                        <m:ctrlPr>
                          <a:rPr lang="en-US" altLang="en-US" b="0" i="1" smtClean="0">
                            <a:solidFill>
                              <a:schemeClr val="tx1"/>
                            </a:solidFill>
                            <a:latin typeface="Cambria Math" panose="02040503050406030204" pitchFamily="18" charset="0"/>
                          </a:rPr>
                        </m:ctrlPr>
                      </m:fPr>
                      <m:num>
                        <m:r>
                          <a:rPr lang="en-US" altLang="en-US" b="0" i="1" smtClean="0">
                            <a:solidFill>
                              <a:schemeClr val="tx1"/>
                            </a:solidFill>
                            <a:latin typeface="Cambria Math" panose="02040503050406030204" pitchFamily="18" charset="0"/>
                          </a:rPr>
                          <m:t>𝑛</m:t>
                        </m:r>
                        <m:r>
                          <a:rPr lang="en-US" altLang="en-US" b="0" i="1" smtClean="0">
                            <a:solidFill>
                              <a:schemeClr val="tx1"/>
                            </a:solidFill>
                            <a:latin typeface="Cambria Math" panose="02040503050406030204" pitchFamily="18" charset="0"/>
                          </a:rPr>
                          <m:t>(</m:t>
                        </m:r>
                        <m:r>
                          <a:rPr lang="en-US" altLang="en-US" b="0" i="1" smtClean="0">
                            <a:solidFill>
                              <a:schemeClr val="tx1"/>
                            </a:solidFill>
                            <a:latin typeface="Cambria Math" panose="02040503050406030204" pitchFamily="18" charset="0"/>
                          </a:rPr>
                          <m:t>𝑛</m:t>
                        </m:r>
                        <m:r>
                          <a:rPr lang="en-US" altLang="en-US" b="0" i="1" smtClean="0">
                            <a:solidFill>
                              <a:schemeClr val="tx1"/>
                            </a:solidFill>
                            <a:latin typeface="Cambria Math" panose="02040503050406030204" pitchFamily="18" charset="0"/>
                          </a:rPr>
                          <m:t>−1)</m:t>
                        </m:r>
                      </m:num>
                      <m:den>
                        <m:r>
                          <a:rPr lang="en-US" altLang="en-US" b="0" i="1" smtClean="0">
                            <a:solidFill>
                              <a:schemeClr val="tx1"/>
                            </a:solidFill>
                            <a:latin typeface="Cambria Math" panose="02040503050406030204" pitchFamily="18" charset="0"/>
                          </a:rPr>
                          <m:t>2</m:t>
                        </m:r>
                      </m:den>
                    </m:f>
                  </m:oMath>
                </a14:m>
                <a:r>
                  <a:rPr lang="en-US" altLang="en-US" dirty="0">
                    <a:solidFill>
                      <a:schemeClr val="tx1"/>
                    </a:solidFill>
                    <a:latin typeface="CMR10"/>
                  </a:rPr>
                  <a:t> pairwise dissimilarity measures between clusters.</a:t>
                </a:r>
              </a:p>
              <a:p>
                <a:pPr marL="514350" lvl="0" indent="-514350" defTabSz="914400" eaLnBrk="0" fontAlgn="base" hangingPunct="0">
                  <a:spcBef>
                    <a:spcPct val="0"/>
                  </a:spcBef>
                  <a:spcAft>
                    <a:spcPct val="0"/>
                  </a:spcAft>
                  <a:buAutoNum type="arabicPeriod"/>
                </a:pPr>
                <a:endParaRPr lang="en-US" altLang="en-US" dirty="0">
                  <a:solidFill>
                    <a:schemeClr val="tx1"/>
                  </a:solidFill>
                  <a:latin typeface="CMR10"/>
                </a:endParaRPr>
              </a:p>
              <a:p>
                <a:pPr marL="514350" lvl="0" indent="-514350" defTabSz="914400" eaLnBrk="0" fontAlgn="base" hangingPunct="0">
                  <a:spcBef>
                    <a:spcPct val="0"/>
                  </a:spcBef>
                  <a:spcAft>
                    <a:spcPct val="0"/>
                  </a:spcAft>
                  <a:buAutoNum type="arabicPeriod"/>
                </a:pPr>
                <a:r>
                  <a:rPr lang="en-US" altLang="en-US" dirty="0">
                    <a:solidFill>
                      <a:schemeClr val="tx1"/>
                    </a:solidFill>
                    <a:latin typeface="CMR10"/>
                  </a:rPr>
                  <a:t>For </a:t>
                </a:r>
                <a:r>
                  <a:rPr lang="en-US" altLang="en-US" i="1" dirty="0">
                    <a:solidFill>
                      <a:schemeClr val="tx1"/>
                    </a:solidFill>
                    <a:latin typeface="CMMI10"/>
                  </a:rPr>
                  <a:t>i</a:t>
                </a:r>
                <a:r>
                  <a:rPr lang="en-US" altLang="en-US" dirty="0">
                    <a:solidFill>
                      <a:schemeClr val="tx1"/>
                    </a:solidFill>
                    <a:latin typeface="CMMI10"/>
                  </a:rPr>
                  <a:t> </a:t>
                </a:r>
                <a:r>
                  <a:rPr lang="en-US" altLang="en-US" dirty="0">
                    <a:solidFill>
                      <a:schemeClr val="tx1"/>
                    </a:solidFill>
                    <a:latin typeface="CMR10"/>
                  </a:rPr>
                  <a:t>= </a:t>
                </a:r>
                <a:r>
                  <a:rPr lang="en-US" altLang="en-US" i="1" dirty="0">
                    <a:solidFill>
                      <a:schemeClr val="tx1"/>
                    </a:solidFill>
                    <a:latin typeface="CMMI10"/>
                  </a:rPr>
                  <a:t>n</a:t>
                </a:r>
                <a:r>
                  <a:rPr lang="en-US" altLang="en-US" dirty="0">
                    <a:solidFill>
                      <a:schemeClr val="tx1"/>
                    </a:solidFill>
                    <a:latin typeface="CMMI10"/>
                  </a:rPr>
                  <a:t>, </a:t>
                </a:r>
                <a:r>
                  <a:rPr lang="en-US" altLang="en-US" i="1" dirty="0">
                    <a:solidFill>
                      <a:schemeClr val="tx1"/>
                    </a:solidFill>
                    <a:latin typeface="CMMI10"/>
                  </a:rPr>
                  <a:t>n</a:t>
                </a:r>
                <a:r>
                  <a:rPr lang="en-US" altLang="en-US" dirty="0">
                    <a:solidFill>
                      <a:schemeClr val="tx1"/>
                    </a:solidFill>
                    <a:latin typeface="CMSY10"/>
                  </a:rPr>
                  <a:t>−</a:t>
                </a:r>
                <a:r>
                  <a:rPr lang="en-US" altLang="en-US" dirty="0">
                    <a:solidFill>
                      <a:schemeClr val="tx1"/>
                    </a:solidFill>
                    <a:latin typeface="CMR10"/>
                  </a:rPr>
                  <a:t>1</a:t>
                </a:r>
                <a:r>
                  <a:rPr lang="en-US" altLang="en-US" dirty="0">
                    <a:solidFill>
                      <a:schemeClr val="tx1"/>
                    </a:solidFill>
                    <a:latin typeface="CMMI10"/>
                  </a:rPr>
                  <a:t>,...,</a:t>
                </a:r>
                <a:r>
                  <a:rPr lang="en-US" altLang="en-US" dirty="0">
                    <a:solidFill>
                      <a:schemeClr val="tx1"/>
                    </a:solidFill>
                    <a:latin typeface="CMR10"/>
                  </a:rPr>
                  <a:t>2: </a:t>
                </a:r>
                <a:endParaRPr lang="en-US" altLang="en-US" dirty="0">
                  <a:solidFill>
                    <a:schemeClr val="tx1"/>
                  </a:solidFill>
                </a:endParaRPr>
              </a:p>
              <a:p>
                <a:pPr marL="1257270" lvl="1" indent="-514350" defTabSz="914400" eaLnBrk="0" fontAlgn="base" hangingPunct="0">
                  <a:spcBef>
                    <a:spcPct val="0"/>
                  </a:spcBef>
                  <a:spcAft>
                    <a:spcPct val="0"/>
                  </a:spcAft>
                  <a:buFont typeface="+mj-lt"/>
                  <a:buAutoNum type="alphaLcParenR"/>
                </a:pPr>
                <a:r>
                  <a:rPr lang="en-US" altLang="en-US" dirty="0">
                    <a:solidFill>
                      <a:schemeClr val="tx1"/>
                    </a:solidFill>
                    <a:latin typeface="CMR10"/>
                  </a:rPr>
                  <a:t>Examine all pairwise inter-cluster dissimilarities among the </a:t>
                </a:r>
                <a:r>
                  <a:rPr lang="en-US" altLang="en-US" i="1" dirty="0" err="1">
                    <a:solidFill>
                      <a:schemeClr val="tx1"/>
                    </a:solidFill>
                    <a:latin typeface="CMMI10"/>
                  </a:rPr>
                  <a:t>i</a:t>
                </a:r>
                <a:r>
                  <a:rPr lang="en-US" altLang="en-US" dirty="0">
                    <a:solidFill>
                      <a:schemeClr val="tx1"/>
                    </a:solidFill>
                    <a:latin typeface="CMMI10"/>
                  </a:rPr>
                  <a:t> </a:t>
                </a:r>
                <a:r>
                  <a:rPr lang="en-US" altLang="en-US" dirty="0">
                    <a:solidFill>
                      <a:schemeClr val="tx1"/>
                    </a:solidFill>
                    <a:latin typeface="CMR10"/>
                  </a:rPr>
                  <a:t>clusters and identify the pair of clusters that are least dissimilar (that is, most similar). Fuse these two clusters. The dissimilarity between these two clusters indicates the height in the dendrogram at which the fusion should be placed. </a:t>
                </a:r>
                <a:endParaRPr lang="en-US" altLang="en-US" dirty="0">
                  <a:solidFill>
                    <a:schemeClr val="tx1"/>
                  </a:solidFill>
                </a:endParaRPr>
              </a:p>
              <a:p>
                <a:pPr marL="1257270" lvl="1" indent="-514350" defTabSz="914400" eaLnBrk="0" fontAlgn="base" hangingPunct="0">
                  <a:spcBef>
                    <a:spcPct val="0"/>
                  </a:spcBef>
                  <a:spcAft>
                    <a:spcPct val="0"/>
                  </a:spcAft>
                  <a:buFont typeface="+mj-lt"/>
                  <a:buAutoNum type="alphaLcParenR"/>
                </a:pPr>
                <a:r>
                  <a:rPr lang="en-US" altLang="en-US" dirty="0">
                    <a:solidFill>
                      <a:schemeClr val="tx1"/>
                    </a:solidFill>
                    <a:latin typeface="CMR10"/>
                  </a:rPr>
                  <a:t>Compute the new pairwise inter-cluster dissimilarities among the </a:t>
                </a:r>
                <a:r>
                  <a:rPr lang="en-US" altLang="en-US" i="1" dirty="0" err="1">
                    <a:solidFill>
                      <a:schemeClr val="tx1"/>
                    </a:solidFill>
                    <a:latin typeface="CMMI10"/>
                  </a:rPr>
                  <a:t>i</a:t>
                </a:r>
                <a:r>
                  <a:rPr lang="en-US" altLang="en-US" dirty="0">
                    <a:solidFill>
                      <a:schemeClr val="tx1"/>
                    </a:solidFill>
                    <a:latin typeface="CMMI10"/>
                  </a:rPr>
                  <a:t> </a:t>
                </a:r>
                <a:r>
                  <a:rPr lang="en-US" altLang="en-US" dirty="0">
                    <a:solidFill>
                      <a:schemeClr val="tx1"/>
                    </a:solidFill>
                    <a:latin typeface="CMSY10"/>
                  </a:rPr>
                  <a:t>− </a:t>
                </a:r>
                <a:r>
                  <a:rPr lang="en-US" altLang="en-US" dirty="0">
                    <a:solidFill>
                      <a:schemeClr val="tx1"/>
                    </a:solidFill>
                    <a:latin typeface="CMR10"/>
                  </a:rPr>
                  <a:t>1 remaining clusters. </a:t>
                </a:r>
                <a:endParaRPr lang="en-US" altLang="en-US" dirty="0">
                  <a:solidFill>
                    <a:schemeClr val="tx1"/>
                  </a:solidFill>
                </a:endParaRPr>
              </a:p>
              <a:p>
                <a:pPr lvl="0" defTabSz="914400" eaLnBrk="0" fontAlgn="base" hangingPunct="0">
                  <a:spcBef>
                    <a:spcPct val="0"/>
                  </a:spcBef>
                  <a:spcAft>
                    <a:spcPct val="0"/>
                  </a:spcAft>
                </a:pPr>
                <a:endParaRPr lang="en-US" altLang="en-US" sz="5400" dirty="0">
                  <a:solidFill>
                    <a:schemeClr val="tx1"/>
                  </a:solidFill>
                  <a:latin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8496" y="983807"/>
                <a:ext cx="11195008" cy="5283643"/>
              </a:xfrm>
              <a:blipFill>
                <a:blip r:embed="rId2"/>
                <a:stretch>
                  <a:fillRect l="-1019" t="-957" r="-3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pic>
        <p:nvPicPr>
          <p:cNvPr id="50178" name="Picture 2" descr="page409image113254080">
            <a:extLst>
              <a:ext uri="{FF2B5EF4-FFF2-40B4-BE49-F238E27FC236}">
                <a16:creationId xmlns:a16="http://schemas.microsoft.com/office/drawing/2014/main" id="{0C94D786-C544-F644-85DC-5C9FEE6B2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17525"/>
            <a:ext cx="4102100" cy="0"/>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page409image113254080">
            <a:extLst>
              <a:ext uri="{FF2B5EF4-FFF2-40B4-BE49-F238E27FC236}">
                <a16:creationId xmlns:a16="http://schemas.microsoft.com/office/drawing/2014/main" id="{A5216687-1CBF-C348-90BC-5FF79414C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365125"/>
            <a:ext cx="4102100" cy="0"/>
          </a:xfrm>
          <a:prstGeom prst="rect">
            <a:avLst/>
          </a:prstGeom>
          <a:noFill/>
          <a:extLst>
            <a:ext uri="{909E8E84-426E-40DD-AFC4-6F175D3DCCD1}">
              <a14:hiddenFill xmlns:a14="http://schemas.microsoft.com/office/drawing/2010/main">
                <a:solidFill>
                  <a:srgbClr val="FFFFFF"/>
                </a:solidFill>
              </a14:hiddenFill>
            </a:ext>
          </a:extLst>
        </p:spPr>
      </p:pic>
      <p:pic>
        <p:nvPicPr>
          <p:cNvPr id="50182" name="Picture 6" descr="page409image113254080">
            <a:extLst>
              <a:ext uri="{FF2B5EF4-FFF2-40B4-BE49-F238E27FC236}">
                <a16:creationId xmlns:a16="http://schemas.microsoft.com/office/drawing/2014/main" id="{4F55F396-74DF-024F-8065-ADD9F3739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212725"/>
            <a:ext cx="41021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33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932496" y="983806"/>
            <a:ext cx="10327008" cy="5207443"/>
          </a:xfrm>
        </p:spPr>
        <p:txBody>
          <a:bodyPr/>
          <a:lstStyle/>
          <a:p>
            <a:pPr marL="457200" indent="-457200">
              <a:lnSpc>
                <a:spcPct val="150000"/>
              </a:lnSpc>
              <a:spcBef>
                <a:spcPts val="600"/>
              </a:spcBef>
              <a:buFont typeface="Arial" charset="0"/>
              <a:buChar char="•"/>
            </a:pPr>
            <a:r>
              <a:rPr lang="en-US" dirty="0"/>
              <a:t>Unsupervised Clustering</a:t>
            </a:r>
          </a:p>
          <a:p>
            <a:pPr marL="1200120" lvl="1" indent="-457200">
              <a:lnSpc>
                <a:spcPct val="150000"/>
              </a:lnSpc>
              <a:spcBef>
                <a:spcPts val="600"/>
              </a:spcBef>
              <a:buFont typeface="Arial" charset="0"/>
              <a:buChar char="•"/>
            </a:pPr>
            <a:r>
              <a:rPr lang="en-US" sz="2800" dirty="0"/>
              <a:t>K-means Clustering</a:t>
            </a:r>
          </a:p>
          <a:p>
            <a:pPr marL="1200120" lvl="1" indent="-457200">
              <a:lnSpc>
                <a:spcPct val="150000"/>
              </a:lnSpc>
              <a:spcBef>
                <a:spcPts val="600"/>
              </a:spcBef>
              <a:buFont typeface="Arial" charset="0"/>
              <a:buChar char="•"/>
            </a:pPr>
            <a:r>
              <a:rPr lang="en-US" sz="2800" dirty="0"/>
              <a:t>Hierarchical Clustering (Agglomerate)</a:t>
            </a:r>
          </a:p>
          <a:p>
            <a:pPr marL="457200" indent="-457200">
              <a:lnSpc>
                <a:spcPct val="150000"/>
              </a:lnSpc>
              <a:spcBef>
                <a:spcPts val="600"/>
              </a:spcBef>
              <a:buFont typeface="Arial" charset="0"/>
              <a:buChar char="•"/>
            </a:pPr>
            <a:r>
              <a:rPr lang="en-US" dirty="0">
                <a:solidFill>
                  <a:schemeClr val="tx1">
                    <a:lumMod val="75000"/>
                    <a:lumOff val="25000"/>
                  </a:schemeClr>
                </a:solidFill>
              </a:rPr>
              <a:t>Dealing with Missingness</a:t>
            </a:r>
          </a:p>
          <a:p>
            <a:pPr marL="1200120" lvl="1" indent="-457200">
              <a:lnSpc>
                <a:spcPct val="150000"/>
              </a:lnSpc>
              <a:spcBef>
                <a:spcPts val="600"/>
              </a:spcBef>
              <a:buFont typeface="Arial" charset="0"/>
              <a:buChar char="•"/>
            </a:pPr>
            <a:r>
              <a:rPr lang="en-US" sz="2800" dirty="0"/>
              <a:t>Types of Missingness</a:t>
            </a:r>
          </a:p>
          <a:p>
            <a:pPr marL="1200120" lvl="1" indent="-457200">
              <a:lnSpc>
                <a:spcPct val="150000"/>
              </a:lnSpc>
              <a:spcBef>
                <a:spcPts val="600"/>
              </a:spcBef>
              <a:buFont typeface="Arial" charset="0"/>
              <a:buChar char="•"/>
            </a:pPr>
            <a:r>
              <a:rPr lang="en-US" sz="2800" dirty="0"/>
              <a:t>Imputation Methods</a:t>
            </a:r>
            <a:endParaRPr lang="en-US" sz="2800" dirty="0">
              <a:solidFill>
                <a:schemeClr val="tx1">
                  <a:lumMod val="75000"/>
                  <a:lumOff val="25000"/>
                </a:schemeClr>
              </a:solidFill>
            </a:endParaRPr>
          </a:p>
          <a:p>
            <a:pPr marL="457200" indent="-457200">
              <a:lnSpc>
                <a:spcPct val="150000"/>
              </a:lnSpc>
              <a:spcBef>
                <a:spcPts val="600"/>
              </a:spcBef>
              <a:buFont typeface="Arial" charset="0"/>
              <a:buChar char="•"/>
            </a:pPr>
            <a:r>
              <a:rPr lang="en-US" dirty="0"/>
              <a:t>Course Wrap-Up</a:t>
            </a:r>
          </a:p>
          <a:p>
            <a:pPr marL="457200" indent="-457200">
              <a:lnSpc>
                <a:spcPct val="150000"/>
              </a:lnSpc>
              <a:spcBef>
                <a:spcPts val="600"/>
              </a:spcBef>
              <a:buFont typeface="Arial" charset="0"/>
              <a:buChar char="•"/>
            </a:pPr>
            <a:endParaRPr lang="en-US" i="1"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a:lnSpc>
                <a:spcPct val="150000"/>
              </a:lnSpc>
              <a:spcBef>
                <a:spcPts val="600"/>
              </a:spcBef>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706869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 some details</a:t>
            </a:r>
          </a:p>
        </p:txBody>
      </p:sp>
      <p:sp>
        <p:nvSpPr>
          <p:cNvPr id="3" name="Content Placeholder 2"/>
          <p:cNvSpPr>
            <a:spLocks noGrp="1"/>
          </p:cNvSpPr>
          <p:nvPr>
            <p:ph idx="1"/>
          </p:nvPr>
        </p:nvSpPr>
        <p:spPr>
          <a:xfrm>
            <a:off x="498496" y="983807"/>
            <a:ext cx="11195008" cy="5283643"/>
          </a:xfrm>
        </p:spPr>
        <p:txBody>
          <a:bodyPr/>
          <a:lstStyle/>
          <a:p>
            <a:pPr>
              <a:spcAft>
                <a:spcPts val="1800"/>
              </a:spcAft>
            </a:pPr>
            <a:r>
              <a:rPr lang="en-US" u="sng" dirty="0"/>
              <a:t>Note #1:</a:t>
            </a:r>
            <a:r>
              <a:rPr lang="en-US" dirty="0"/>
              <a:t> The order of observations along the </a:t>
            </a:r>
            <a:r>
              <a:rPr lang="en-US" i="1" dirty="0"/>
              <a:t>x</a:t>
            </a:r>
            <a:r>
              <a:rPr lang="en-US" dirty="0"/>
              <a:t>-axis should not be interpreted…each branching can be spun without affecting the result.</a:t>
            </a:r>
          </a:p>
          <a:p>
            <a:pPr>
              <a:spcAft>
                <a:spcPts val="1800"/>
              </a:spcAft>
            </a:pPr>
            <a:r>
              <a:rPr lang="en-US" u="sng" dirty="0"/>
              <a:t>Note #2:</a:t>
            </a:r>
            <a:r>
              <a:rPr lang="en-US" dirty="0"/>
              <a:t> the choice of dissimilarity metric is unclear. Correlation-based metric can be used instead: think, not clustering observations with similar magnitude of the predictors, but clustering observations with similar correlations among predictors (maybe an observation is overly-expressed).</a:t>
            </a:r>
          </a:p>
          <a:p>
            <a:pPr>
              <a:spcAft>
                <a:spcPts val="1800"/>
              </a:spcAft>
            </a:pPr>
            <a:r>
              <a:rPr lang="en-US" u="sng" dirty="0"/>
              <a:t>Note #3:</a:t>
            </a:r>
            <a:r>
              <a:rPr lang="en-US" dirty="0"/>
              <a:t> measuring dissimilarity between two individual points to form a cluster is easy.  But how does this generalize to a cluster of many points? Measuring dissimilarity between clusters is called </a:t>
            </a:r>
            <a:r>
              <a:rPr lang="en-US" b="1" dirty="0"/>
              <a:t>linkage</a:t>
            </a:r>
            <a:r>
              <a:rPr lang="en-US" dirty="0"/>
              <a:t>, and there is not clear choice. This is summarized in the table on the next slide (directly from the text, page 395).</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28835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choices of </a:t>
            </a:r>
            <a:r>
              <a:rPr lang="en-US" b="1" dirty="0"/>
              <a:t>linkage</a:t>
            </a:r>
            <a:r>
              <a:rPr lang="en-US" dirty="0"/>
              <a:t> in hierarchical clustering </a:t>
            </a:r>
          </a:p>
        </p:txBody>
      </p:sp>
      <p:sp>
        <p:nvSpPr>
          <p:cNvPr id="4" name="Slide Number Placeholder 3"/>
          <p:cNvSpPr>
            <a:spLocks noGrp="1"/>
          </p:cNvSpPr>
          <p:nvPr>
            <p:ph type="sldNum" sz="quarter" idx="12"/>
          </p:nvPr>
        </p:nvSpPr>
        <p:spPr/>
        <p:txBody>
          <a:bodyPr/>
          <a:lstStyle/>
          <a:p>
            <a:fld id="{47445CB2-BF6F-6E49-AC61-7BDDE2E02F5B}" type="slidenum">
              <a:rPr lang="en-US" smtClean="0"/>
              <a:t>21</a:t>
            </a:fld>
            <a:endParaRPr lang="en-US"/>
          </a:p>
        </p:txBody>
      </p:sp>
      <p:sp>
        <p:nvSpPr>
          <p:cNvPr id="5" name="Rectangle 4">
            <a:extLst>
              <a:ext uri="{FF2B5EF4-FFF2-40B4-BE49-F238E27FC236}">
                <a16:creationId xmlns:a16="http://schemas.microsoft.com/office/drawing/2014/main" id="{2A6128F0-6C68-8B44-8B1A-593FE03AD2DF}"/>
              </a:ext>
            </a:extLst>
          </p:cNvPr>
          <p:cNvSpPr/>
          <p:nvPr/>
        </p:nvSpPr>
        <p:spPr>
          <a:xfrm>
            <a:off x="3048000" y="3105835"/>
            <a:ext cx="6096000" cy="369332"/>
          </a:xfrm>
          <a:prstGeom prst="rect">
            <a:avLst/>
          </a:prstGeom>
        </p:spPr>
        <p:txBody>
          <a:bodyPr>
            <a:spAutoFit/>
          </a:bodyPr>
          <a:lstStyle/>
          <a:p>
            <a:endParaRPr lang="en-US" dirty="0"/>
          </a:p>
        </p:txBody>
      </p:sp>
      <p:pic>
        <p:nvPicPr>
          <p:cNvPr id="6" name="Picture 5">
            <a:extLst>
              <a:ext uri="{FF2B5EF4-FFF2-40B4-BE49-F238E27FC236}">
                <a16:creationId xmlns:a16="http://schemas.microsoft.com/office/drawing/2014/main" id="{C81380F8-73F3-3D4F-8CDC-52BBF8B960D3}"/>
              </a:ext>
            </a:extLst>
          </p:cNvPr>
          <p:cNvPicPr>
            <a:picLocks noChangeAspect="1"/>
          </p:cNvPicPr>
          <p:nvPr/>
        </p:nvPicPr>
        <p:blipFill>
          <a:blip r:embed="rId2"/>
          <a:stretch>
            <a:fillRect/>
          </a:stretch>
        </p:blipFill>
        <p:spPr>
          <a:xfrm>
            <a:off x="1890924" y="983807"/>
            <a:ext cx="8018186" cy="5199951"/>
          </a:xfrm>
          <a:prstGeom prst="rect">
            <a:avLst/>
          </a:prstGeom>
        </p:spPr>
      </p:pic>
    </p:spTree>
    <p:extLst>
      <p:ext uri="{BB962C8B-B14F-4D97-AF65-F5344CB8AC3E}">
        <p14:creationId xmlns:p14="http://schemas.microsoft.com/office/powerpoint/2010/main" val="1035493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9741-86FF-9742-973B-02DD8CFC35AE}"/>
              </a:ext>
            </a:extLst>
          </p:cNvPr>
          <p:cNvSpPr>
            <a:spLocks noGrp="1"/>
          </p:cNvSpPr>
          <p:nvPr>
            <p:ph type="title"/>
          </p:nvPr>
        </p:nvSpPr>
        <p:spPr/>
        <p:txBody>
          <a:bodyPr/>
          <a:lstStyle/>
          <a:p>
            <a:r>
              <a:rPr lang="en-US" dirty="0"/>
              <a:t>Word of caution: do not overinterpret</a:t>
            </a:r>
          </a:p>
        </p:txBody>
      </p:sp>
      <p:sp>
        <p:nvSpPr>
          <p:cNvPr id="3" name="Content Placeholder 2">
            <a:extLst>
              <a:ext uri="{FF2B5EF4-FFF2-40B4-BE49-F238E27FC236}">
                <a16:creationId xmlns:a16="http://schemas.microsoft.com/office/drawing/2014/main" id="{8CA3BF5C-FEE0-1348-B28B-C524B7559387}"/>
              </a:ext>
            </a:extLst>
          </p:cNvPr>
          <p:cNvSpPr>
            <a:spLocks noGrp="1"/>
          </p:cNvSpPr>
          <p:nvPr>
            <p:ph idx="1"/>
          </p:nvPr>
        </p:nvSpPr>
        <p:spPr>
          <a:xfrm>
            <a:off x="833415" y="1177758"/>
            <a:ext cx="10327008" cy="5832642"/>
          </a:xfrm>
        </p:spPr>
        <p:txBody>
          <a:bodyPr/>
          <a:lstStyle/>
          <a:p>
            <a:r>
              <a:rPr lang="en-US" dirty="0"/>
              <a:t>Unsupervised clustering gives nice interpretable results: which observations are similar and can be clustered together.</a:t>
            </a:r>
          </a:p>
          <a:p>
            <a:endParaRPr lang="en-US" sz="900" dirty="0"/>
          </a:p>
          <a:p>
            <a:r>
              <a:rPr lang="en-US" dirty="0"/>
              <a:t>But do not overinterpret these as true subgroups.  Think of unsupervised clustering as a </a:t>
            </a:r>
            <a:r>
              <a:rPr lang="en-US" i="1" dirty="0"/>
              <a:t>hypothesis-generating</a:t>
            </a:r>
            <a:r>
              <a:rPr lang="en-US" dirty="0"/>
              <a:t> approach: the resulting clusters could be indicative of real clusters or subgroups, and further analysis is needed (substantiated with a follow-up dataset).</a:t>
            </a:r>
          </a:p>
          <a:p>
            <a:endParaRPr lang="en-US" sz="900" dirty="0"/>
          </a:p>
          <a:p>
            <a:r>
              <a:rPr lang="en-US" u="sng" dirty="0"/>
              <a:t>General suggestion</a:t>
            </a:r>
            <a:r>
              <a:rPr lang="en-US" dirty="0"/>
              <a:t>: investigate the resulting clusters carefully.  Domain knowledge of the data (and familiarity with the specific observations involved) is necessary!</a:t>
            </a:r>
          </a:p>
          <a:p>
            <a:endParaRPr lang="en-US" sz="900" dirty="0"/>
          </a:p>
          <a:p>
            <a:r>
              <a:rPr lang="en-US" dirty="0"/>
              <a:t>Note: in most situations, there is no true </a:t>
            </a:r>
            <a:r>
              <a:rPr lang="en-US" i="1" dirty="0"/>
              <a:t>Y</a:t>
            </a:r>
            <a:r>
              <a:rPr lang="en-US" dirty="0"/>
              <a:t> to compare the results to!</a:t>
            </a:r>
          </a:p>
        </p:txBody>
      </p:sp>
      <p:sp>
        <p:nvSpPr>
          <p:cNvPr id="4" name="Slide Number Placeholder 3">
            <a:extLst>
              <a:ext uri="{FF2B5EF4-FFF2-40B4-BE49-F238E27FC236}">
                <a16:creationId xmlns:a16="http://schemas.microsoft.com/office/drawing/2014/main" id="{0C7DCA0F-EB18-C347-A229-5AEC86719F32}"/>
              </a:ext>
            </a:extLst>
          </p:cNvPr>
          <p:cNvSpPr>
            <a:spLocks noGrp="1"/>
          </p:cNvSpPr>
          <p:nvPr>
            <p:ph type="sldNum" sz="quarter" idx="12"/>
          </p:nvPr>
        </p:nvSpPr>
        <p:spPr/>
        <p:txBody>
          <a:bodyPr/>
          <a:lstStyle/>
          <a:p>
            <a:fld id="{AD29F1E6-0A42-6342-8A19-FA364A33AB30}" type="slidenum">
              <a:rPr lang="en-US" smtClean="0"/>
              <a:t>22</a:t>
            </a:fld>
            <a:endParaRPr lang="en-US"/>
          </a:p>
        </p:txBody>
      </p:sp>
    </p:spTree>
    <p:extLst>
      <p:ext uri="{BB962C8B-B14F-4D97-AF65-F5344CB8AC3E}">
        <p14:creationId xmlns:p14="http://schemas.microsoft.com/office/powerpoint/2010/main" val="442791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932496" y="983806"/>
            <a:ext cx="10327008" cy="5207443"/>
          </a:xfrm>
        </p:spPr>
        <p:txBody>
          <a:bodyPr/>
          <a:lstStyle/>
          <a:p>
            <a:pPr marL="457200" indent="-457200">
              <a:lnSpc>
                <a:spcPct val="150000"/>
              </a:lnSpc>
              <a:spcBef>
                <a:spcPts val="600"/>
              </a:spcBef>
              <a:buFont typeface="Arial" charset="0"/>
              <a:buChar char="•"/>
            </a:pPr>
            <a:r>
              <a:rPr lang="en-US" dirty="0">
                <a:solidFill>
                  <a:schemeClr val="bg1">
                    <a:lumMod val="65000"/>
                  </a:schemeClr>
                </a:solidFill>
              </a:rPr>
              <a:t>Unsupervised Clustering</a:t>
            </a:r>
          </a:p>
          <a:p>
            <a:pPr marL="1200120" lvl="1" indent="-457200">
              <a:lnSpc>
                <a:spcPct val="150000"/>
              </a:lnSpc>
              <a:spcBef>
                <a:spcPts val="600"/>
              </a:spcBef>
              <a:buFont typeface="Arial" charset="0"/>
              <a:buChar char="•"/>
            </a:pPr>
            <a:r>
              <a:rPr lang="en-US" sz="2800" dirty="0">
                <a:solidFill>
                  <a:schemeClr val="bg1">
                    <a:lumMod val="65000"/>
                  </a:schemeClr>
                </a:solidFill>
              </a:rPr>
              <a:t>K-means Clustering</a:t>
            </a:r>
          </a:p>
          <a:p>
            <a:pPr marL="1200120" lvl="1" indent="-457200">
              <a:lnSpc>
                <a:spcPct val="150000"/>
              </a:lnSpc>
              <a:spcBef>
                <a:spcPts val="600"/>
              </a:spcBef>
              <a:buFont typeface="Arial" charset="0"/>
              <a:buChar char="•"/>
            </a:pPr>
            <a:r>
              <a:rPr lang="en-US" sz="2800" dirty="0">
                <a:solidFill>
                  <a:schemeClr val="bg1">
                    <a:lumMod val="65000"/>
                  </a:schemeClr>
                </a:solidFill>
              </a:rPr>
              <a:t>Hierarchical Clustering (Agglomerate)</a:t>
            </a:r>
          </a:p>
          <a:p>
            <a:pPr marL="457200" indent="-457200">
              <a:lnSpc>
                <a:spcPct val="150000"/>
              </a:lnSpc>
              <a:spcBef>
                <a:spcPts val="600"/>
              </a:spcBef>
              <a:buFont typeface="Arial" charset="0"/>
              <a:buChar char="•"/>
            </a:pPr>
            <a:r>
              <a:rPr lang="en-US" dirty="0">
                <a:solidFill>
                  <a:schemeClr val="tx1">
                    <a:lumMod val="75000"/>
                    <a:lumOff val="25000"/>
                  </a:schemeClr>
                </a:solidFill>
              </a:rPr>
              <a:t>Dealing with Missingness</a:t>
            </a:r>
          </a:p>
          <a:p>
            <a:pPr marL="1200120" lvl="1" indent="-457200">
              <a:lnSpc>
                <a:spcPct val="150000"/>
              </a:lnSpc>
              <a:spcBef>
                <a:spcPts val="600"/>
              </a:spcBef>
              <a:buFont typeface="Arial" charset="0"/>
              <a:buChar char="•"/>
            </a:pPr>
            <a:r>
              <a:rPr lang="en-US" sz="2800" dirty="0"/>
              <a:t>Types of Missingness</a:t>
            </a:r>
          </a:p>
          <a:p>
            <a:pPr marL="1200120" lvl="1" indent="-457200">
              <a:lnSpc>
                <a:spcPct val="150000"/>
              </a:lnSpc>
              <a:spcBef>
                <a:spcPts val="600"/>
              </a:spcBef>
              <a:buFont typeface="Arial" charset="0"/>
              <a:buChar char="•"/>
            </a:pPr>
            <a:r>
              <a:rPr lang="en-US" sz="2800" dirty="0"/>
              <a:t>Imputation Methods</a:t>
            </a:r>
            <a:endParaRPr lang="en-US" sz="2800" dirty="0">
              <a:solidFill>
                <a:schemeClr val="tx1">
                  <a:lumMod val="75000"/>
                  <a:lumOff val="25000"/>
                </a:schemeClr>
              </a:solidFill>
            </a:endParaRPr>
          </a:p>
          <a:p>
            <a:pPr marL="457200" indent="-457200">
              <a:lnSpc>
                <a:spcPct val="150000"/>
              </a:lnSpc>
              <a:spcBef>
                <a:spcPts val="600"/>
              </a:spcBef>
              <a:buFont typeface="Arial" charset="0"/>
              <a:buChar char="•"/>
            </a:pPr>
            <a:r>
              <a:rPr lang="en-US" dirty="0">
                <a:solidFill>
                  <a:schemeClr val="bg1">
                    <a:lumMod val="65000"/>
                  </a:schemeClr>
                </a:solidFill>
              </a:rPr>
              <a:t>Course Wrap-Up</a:t>
            </a:r>
          </a:p>
          <a:p>
            <a:pPr marL="457200" indent="-457200">
              <a:lnSpc>
                <a:spcPct val="150000"/>
              </a:lnSpc>
              <a:spcBef>
                <a:spcPts val="600"/>
              </a:spcBef>
              <a:buFont typeface="Arial" charset="0"/>
              <a:buChar char="•"/>
            </a:pPr>
            <a:endParaRPr lang="en-US" i="1"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a:lnSpc>
                <a:spcPct val="150000"/>
              </a:lnSpc>
              <a:spcBef>
                <a:spcPts val="600"/>
              </a:spcBef>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749348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1929076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a:p>
            <a:endParaRPr lang="en-US" dirty="0"/>
          </a:p>
          <a:p>
            <a:r>
              <a:rPr lang="en-US" dirty="0"/>
              <a:t>What are the simplest ways to handle missing data?</a:t>
            </a:r>
          </a:p>
          <a:p>
            <a:endParaRPr lang="en-US" dirty="0"/>
          </a:p>
        </p:txBody>
      </p:sp>
    </p:spTree>
    <p:extLst>
      <p:ext uri="{BB962C8B-B14F-4D97-AF65-F5344CB8AC3E}">
        <p14:creationId xmlns:p14="http://schemas.microsoft.com/office/powerpoint/2010/main" val="562579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endParaRPr lang="en-US" sz="900" dirty="0"/>
          </a:p>
          <a:p>
            <a:pPr marL="514350" indent="-514350">
              <a:buFont typeface="Arial" panose="020B0604020202020204" pitchFamily="34" charset="0"/>
              <a:buChar char="•"/>
            </a:pPr>
            <a:r>
              <a:rPr lang="en-US" dirty="0"/>
              <a:t>Drop the observations that have any missing values.</a:t>
            </a:r>
          </a:p>
          <a:p>
            <a:pPr marL="1257270" lvl="1" indent="-514350">
              <a:buFont typeface="Arial" panose="020B0604020202020204" pitchFamily="34" charset="0"/>
              <a:buChar char="•"/>
            </a:pPr>
            <a:r>
              <a:rPr lang="en-US" dirty="0"/>
              <a:t>Use </a:t>
            </a:r>
            <a:r>
              <a:rPr lang="en-US" dirty="0" err="1"/>
              <a:t>pd.DataFrame.dropna</a:t>
            </a:r>
            <a:r>
              <a:rPr lang="en-US" dirty="0"/>
              <a:t>(axis=0)</a:t>
            </a:r>
          </a:p>
          <a:p>
            <a:pPr marL="514350" indent="-514350">
              <a:buFont typeface="Arial" panose="020B0604020202020204" pitchFamily="34" charset="0"/>
              <a:buChar char="•"/>
            </a:pPr>
            <a:r>
              <a:rPr lang="en-US" dirty="0"/>
              <a:t>Impute the mean/median (if quantitative) or most common class (if categorical) for all missing values.</a:t>
            </a:r>
          </a:p>
          <a:p>
            <a:pPr marL="1257270" lvl="1" indent="-514350">
              <a:buFont typeface="Arial" panose="020B0604020202020204" pitchFamily="34" charset="0"/>
              <a:buChar char="•"/>
            </a:pPr>
            <a:r>
              <a:rPr lang="en-US" dirty="0"/>
              <a:t>Use </a:t>
            </a:r>
            <a:r>
              <a:rPr lang="en-US" dirty="0" err="1"/>
              <a:t>pd.DataFrame.fillna</a:t>
            </a:r>
            <a:r>
              <a:rPr lang="en-US" dirty="0"/>
              <a:t>(value=</a:t>
            </a:r>
            <a:r>
              <a:rPr lang="en-US" dirty="0" err="1"/>
              <a:t>x.mean</a:t>
            </a:r>
            <a:r>
              <a:rPr lang="en-US" dirty="0"/>
              <a:t>())</a:t>
            </a:r>
          </a:p>
          <a:p>
            <a:pPr lvl="1" indent="0">
              <a:buNone/>
            </a:pPr>
            <a:endParaRPr lang="en-US" sz="900" dirty="0"/>
          </a:p>
          <a:p>
            <a:r>
              <a:rPr lang="en-US" dirty="0"/>
              <a:t>How do </a:t>
            </a:r>
            <a:r>
              <a:rPr lang="en-US" dirty="0" err="1"/>
              <a:t>statsmodels</a:t>
            </a:r>
            <a:r>
              <a:rPr lang="en-US" dirty="0"/>
              <a:t> and </a:t>
            </a:r>
            <a:r>
              <a:rPr lang="en-US" dirty="0" err="1"/>
              <a:t>sklearn</a:t>
            </a:r>
            <a:r>
              <a:rPr lang="en-US" dirty="0"/>
              <a:t> handle these </a:t>
            </a:r>
            <a:r>
              <a:rPr lang="en-US" dirty="0" err="1"/>
              <a:t>NaNs</a:t>
            </a:r>
            <a:r>
              <a:rPr lang="en-US" dirty="0"/>
              <a:t>? </a:t>
            </a:r>
          </a:p>
          <a:p>
            <a:endParaRPr lang="en-US" sz="900" dirty="0"/>
          </a:p>
          <a:p>
            <a:r>
              <a:rPr lang="en-US" dirty="0"/>
              <a:t>What are some consequences in handling missingness in these fashions?</a:t>
            </a:r>
          </a:p>
        </p:txBody>
      </p:sp>
    </p:spTree>
    <p:extLst>
      <p:ext uri="{BB962C8B-B14F-4D97-AF65-F5344CB8AC3E}">
        <p14:creationId xmlns:p14="http://schemas.microsoft.com/office/powerpoint/2010/main" val="3837787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D593-735B-A042-9C05-2EA342C95437}"/>
              </a:ext>
            </a:extLst>
          </p:cNvPr>
          <p:cNvSpPr>
            <a:spLocks noGrp="1"/>
          </p:cNvSpPr>
          <p:nvPr>
            <p:ph type="title"/>
          </p:nvPr>
        </p:nvSpPr>
        <p:spPr/>
        <p:txBody>
          <a:bodyPr/>
          <a:lstStyle/>
          <a:p>
            <a:r>
              <a:rPr lang="en-US" dirty="0"/>
              <a:t>Missingness Indicator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2602E0-3880-0E4C-B285-D0F0703DAF70}"/>
                  </a:ext>
                </a:extLst>
              </p:cNvPr>
              <p:cNvSpPr>
                <a:spLocks noGrp="1"/>
              </p:cNvSpPr>
              <p:nvPr>
                <p:ph idx="1"/>
              </p:nvPr>
            </p:nvSpPr>
            <p:spPr>
              <a:xfrm>
                <a:off x="828908" y="1177758"/>
                <a:ext cx="4847064" cy="4687783"/>
              </a:xfrm>
            </p:spPr>
            <p:txBody>
              <a:bodyPr/>
              <a:lstStyle/>
              <a:p>
                <a:r>
                  <a:rPr lang="en-US" sz="2600" dirty="0"/>
                  <a:t>One simple way to handle missingness in a variable,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b="0" i="1" smtClean="0">
                            <a:latin typeface="Cambria Math" panose="02040503050406030204" pitchFamily="18" charset="0"/>
                          </a:rPr>
                          <m:t>𝑗</m:t>
                        </m:r>
                      </m:sub>
                    </m:sSub>
                  </m:oMath>
                </a14:m>
                <a:r>
                  <a:rPr lang="en-US" sz="2600" dirty="0"/>
                  <a:t>, is to impute a value (like 0 or </a:t>
                </a:r>
                <a14:m>
                  <m:oMath xmlns:m="http://schemas.openxmlformats.org/officeDocument/2006/math">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𝑗</m:t>
                            </m:r>
                          </m:sub>
                        </m:sSub>
                      </m:e>
                    </m:acc>
                  </m:oMath>
                </a14:m>
                <a:r>
                  <a:rPr lang="en-US" sz="2600" dirty="0"/>
                  <a:t>), then create a new variable,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r>
                          <a:rPr lang="en-US" sz="2600" b="0" i="1" smtClean="0">
                            <a:latin typeface="Cambria Math" panose="02040503050406030204" pitchFamily="18" charset="0"/>
                          </a:rPr>
                          <m:t>,</m:t>
                        </m:r>
                        <m:r>
                          <a:rPr lang="en-US" sz="2600" b="0" i="1" smtClean="0">
                            <a:latin typeface="Cambria Math" panose="02040503050406030204" pitchFamily="18" charset="0"/>
                          </a:rPr>
                          <m:t>𝑚𝑖𝑠𝑠</m:t>
                        </m:r>
                      </m:sub>
                    </m:sSub>
                  </m:oMath>
                </a14:m>
                <a:r>
                  <a:rPr lang="en-US" sz="2600" dirty="0"/>
                  <a:t>, that indicates this observation had a missing value.  If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sub>
                    </m:sSub>
                  </m:oMath>
                </a14:m>
                <a:r>
                  <a:rPr lang="en-US" sz="2600" dirty="0"/>
                  <a:t> is categorical then just impute 0.</a:t>
                </a:r>
              </a:p>
              <a:p>
                <a:endParaRPr lang="en-US" sz="900" dirty="0"/>
              </a:p>
              <a:p>
                <a:r>
                  <a:rPr lang="en-US" sz="2600" dirty="0"/>
                  <a:t>Then include both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r>
                          <a:rPr lang="en-US" sz="2600" i="1">
                            <a:latin typeface="Cambria Math" panose="02040503050406030204" pitchFamily="18" charset="0"/>
                          </a:rPr>
                          <m:t>,</m:t>
                        </m:r>
                        <m:r>
                          <a:rPr lang="en-US" sz="2600" i="1">
                            <a:latin typeface="Cambria Math" panose="02040503050406030204" pitchFamily="18" charset="0"/>
                          </a:rPr>
                          <m:t>𝑚𝑖𝑠𝑠</m:t>
                        </m:r>
                      </m:sub>
                    </m:sSub>
                  </m:oMath>
                </a14:m>
                <a:r>
                  <a:rPr lang="en-US" sz="2600" dirty="0"/>
                  <a:t> and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𝑋</m:t>
                        </m:r>
                      </m:e>
                      <m:sub>
                        <m:r>
                          <a:rPr lang="en-US" sz="2600" i="1">
                            <a:latin typeface="Cambria Math" panose="02040503050406030204" pitchFamily="18" charset="0"/>
                          </a:rPr>
                          <m:t>𝑗</m:t>
                        </m:r>
                      </m:sub>
                    </m:sSub>
                  </m:oMath>
                </a14:m>
                <a:r>
                  <a:rPr lang="en-US" sz="2600" dirty="0"/>
                  <a:t> as predictors in any model.</a:t>
                </a:r>
              </a:p>
              <a:p>
                <a:endParaRPr lang="en-US" sz="900" dirty="0"/>
              </a:p>
              <a:p>
                <a:r>
                  <a:rPr lang="en-US" sz="2600" dirty="0"/>
                  <a:t>Illustration is to the right.</a:t>
                </a:r>
              </a:p>
            </p:txBody>
          </p:sp>
        </mc:Choice>
        <mc:Fallback xmlns="">
          <p:sp>
            <p:nvSpPr>
              <p:cNvPr id="3" name="Content Placeholder 2">
                <a:extLst>
                  <a:ext uri="{FF2B5EF4-FFF2-40B4-BE49-F238E27FC236}">
                    <a16:creationId xmlns:a16="http://schemas.microsoft.com/office/drawing/2014/main" id="{D22602E0-3880-0E4C-B285-D0F0703DAF70}"/>
                  </a:ext>
                </a:extLst>
              </p:cNvPr>
              <p:cNvSpPr>
                <a:spLocks noGrp="1" noRot="1" noChangeAspect="1" noMove="1" noResize="1" noEditPoints="1" noAdjustHandles="1" noChangeArrowheads="1" noChangeShapeType="1" noTextEdit="1"/>
              </p:cNvSpPr>
              <p:nvPr>
                <p:ph idx="1"/>
              </p:nvPr>
            </p:nvSpPr>
            <p:spPr>
              <a:xfrm>
                <a:off x="828908" y="1177758"/>
                <a:ext cx="4847064" cy="4687783"/>
              </a:xfrm>
              <a:blipFill>
                <a:blip r:embed="rId2"/>
                <a:stretch>
                  <a:fillRect l="-2089" t="-1081" r="-2872" b="-37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3148BF-3913-554D-9596-FAEC13A91294}"/>
              </a:ext>
            </a:extLst>
          </p:cNvPr>
          <p:cNvSpPr>
            <a:spLocks noGrp="1"/>
          </p:cNvSpPr>
          <p:nvPr>
            <p:ph type="sldNum" sz="quarter" idx="12"/>
          </p:nvPr>
        </p:nvSpPr>
        <p:spPr/>
        <p:txBody>
          <a:bodyPr/>
          <a:lstStyle/>
          <a:p>
            <a:fld id="{8C616E8F-BF65-1643-9F00-FF84D0665BC6}" type="slidenum">
              <a:rPr lang="en-US" smtClean="0"/>
              <a:t>27</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9E59CCC-C99A-A444-A89E-4BFD496C9EB6}"/>
                  </a:ext>
                </a:extLst>
              </p:cNvPr>
              <p:cNvGraphicFramePr>
                <a:graphicFrameLocks noGrp="1"/>
              </p:cNvGraphicFramePr>
              <p:nvPr>
                <p:extLst/>
              </p:nvPr>
            </p:nvGraphicFramePr>
            <p:xfrm>
              <a:off x="6385931" y="1571307"/>
              <a:ext cx="4586868" cy="3715385"/>
            </p:xfrm>
            <a:graphic>
              <a:graphicData uri="http://schemas.openxmlformats.org/drawingml/2006/table">
                <a:tbl>
                  <a:tblPr firstRow="1" bandRow="1">
                    <a:tableStyleId>{2D5ABB26-0587-4C30-8999-92F81FD0307C}</a:tableStyleId>
                  </a:tblPr>
                  <a:tblGrid>
                    <a:gridCol w="764478">
                      <a:extLst>
                        <a:ext uri="{9D8B030D-6E8A-4147-A177-3AD203B41FA5}">
                          <a16:colId xmlns:a16="http://schemas.microsoft.com/office/drawing/2014/main" val="2473765723"/>
                        </a:ext>
                      </a:extLst>
                    </a:gridCol>
                    <a:gridCol w="764478">
                      <a:extLst>
                        <a:ext uri="{9D8B030D-6E8A-4147-A177-3AD203B41FA5}">
                          <a16:colId xmlns:a16="http://schemas.microsoft.com/office/drawing/2014/main" val="672931992"/>
                        </a:ext>
                      </a:extLst>
                    </a:gridCol>
                    <a:gridCol w="764478">
                      <a:extLst>
                        <a:ext uri="{9D8B030D-6E8A-4147-A177-3AD203B41FA5}">
                          <a16:colId xmlns:a16="http://schemas.microsoft.com/office/drawing/2014/main" val="4065767198"/>
                        </a:ext>
                      </a:extLst>
                    </a:gridCol>
                    <a:gridCol w="764478">
                      <a:extLst>
                        <a:ext uri="{9D8B030D-6E8A-4147-A177-3AD203B41FA5}">
                          <a16:colId xmlns:a16="http://schemas.microsoft.com/office/drawing/2014/main" val="3373535880"/>
                        </a:ext>
                      </a:extLst>
                    </a:gridCol>
                    <a:gridCol w="764478">
                      <a:extLst>
                        <a:ext uri="{9D8B030D-6E8A-4147-A177-3AD203B41FA5}">
                          <a16:colId xmlns:a16="http://schemas.microsoft.com/office/drawing/2014/main" val="504601021"/>
                        </a:ext>
                      </a:extLst>
                    </a:gridCol>
                    <a:gridCol w="764478">
                      <a:extLst>
                        <a:ext uri="{9D8B030D-6E8A-4147-A177-3AD203B41FA5}">
                          <a16:colId xmlns:a16="http://schemas.microsoft.com/office/drawing/2014/main" val="3239800016"/>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𝑋</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i="1">
                                        <a:latin typeface="Cambria Math" panose="02040503050406030204" pitchFamily="18" charset="0"/>
                                      </a:rPr>
                                      <m:t>𝑋</m:t>
                                    </m:r>
                                  </m:e>
                                  <m:sub>
                                    <m:r>
                                      <a:rPr lang="en-US" sz="1800" b="0" i="1" smtClean="0">
                                        <a:latin typeface="Cambria Math" panose="02040503050406030204" pitchFamily="18" charset="0"/>
                                      </a:rPr>
                                      <m:t>2</m:t>
                                    </m:r>
                                  </m:sub>
                                  <m:sup>
                                    <m:r>
                                      <a:rPr lang="en-US" sz="1800" b="0" i="1" smtClean="0">
                                        <a:latin typeface="Cambria Math" panose="02040503050406030204" pitchFamily="18" charset="0"/>
                                      </a:rPr>
                                      <m:t>∗</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1,</m:t>
                                    </m:r>
                                    <m:r>
                                      <a:rPr lang="en-US" sz="1800" b="0" i="1" smtClean="0">
                                        <a:latin typeface="Cambria Math" panose="02040503050406030204" pitchFamily="18" charset="0"/>
                                      </a:rPr>
                                      <m:t>𝑚𝑖𝑠𝑠</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𝑋</m:t>
                                    </m:r>
                                  </m:e>
                                  <m:sub>
                                    <m:r>
                                      <a:rPr lang="en-US" sz="1800" b="0" i="1" smtClean="0">
                                        <a:latin typeface="Cambria Math" panose="02040503050406030204" pitchFamily="18" charset="0"/>
                                      </a:rPr>
                                      <m:t>2,</m:t>
                                    </m:r>
                                    <m:r>
                                      <a:rPr lang="en-US" sz="1800" b="0" i="1" smtClean="0">
                                        <a:latin typeface="Cambria Math" panose="02040503050406030204" pitchFamily="18" charset="0"/>
                                      </a:rPr>
                                      <m:t>𝑚𝑖𝑠𝑠</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7565038"/>
                      </a:ext>
                    </a:extLst>
                  </a:tr>
                  <a:tr h="370840">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926731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414057"/>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87765444"/>
                      </a:ext>
                    </a:extLst>
                  </a:tr>
                  <a:tr h="370840">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3706377"/>
                      </a:ext>
                    </a:extLst>
                  </a:tr>
                  <a:tr h="370840">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93653665"/>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4345461"/>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9910270"/>
                      </a:ext>
                    </a:extLst>
                  </a:tr>
                  <a:tr h="370840">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8019951"/>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027478"/>
                      </a:ext>
                    </a:extLst>
                  </a:tr>
                </a:tbl>
              </a:graphicData>
            </a:graphic>
          </p:graphicFrame>
        </mc:Choice>
        <mc:Fallback xmlns="">
          <p:graphicFrame>
            <p:nvGraphicFramePr>
              <p:cNvPr id="5" name="Table 4">
                <a:extLst>
                  <a:ext uri="{FF2B5EF4-FFF2-40B4-BE49-F238E27FC236}">
                    <a16:creationId xmlns:a16="http://schemas.microsoft.com/office/drawing/2014/main" id="{29E59CCC-C99A-A444-A89E-4BFD496C9EB6}"/>
                  </a:ext>
                </a:extLst>
              </p:cNvPr>
              <p:cNvGraphicFramePr>
                <a:graphicFrameLocks noGrp="1"/>
              </p:cNvGraphicFramePr>
              <p:nvPr>
                <p:extLst>
                  <p:ext uri="{D42A27DB-BD31-4B8C-83A1-F6EECF244321}">
                    <p14:modId xmlns:p14="http://schemas.microsoft.com/office/powerpoint/2010/main" val="2025998134"/>
                  </p:ext>
                </p:extLst>
              </p:nvPr>
            </p:nvGraphicFramePr>
            <p:xfrm>
              <a:off x="6385931" y="1571307"/>
              <a:ext cx="4586868" cy="3715385"/>
            </p:xfrm>
            <a:graphic>
              <a:graphicData uri="http://schemas.openxmlformats.org/drawingml/2006/table">
                <a:tbl>
                  <a:tblPr firstRow="1" bandRow="1">
                    <a:tableStyleId>{2D5ABB26-0587-4C30-8999-92F81FD0307C}</a:tableStyleId>
                  </a:tblPr>
                  <a:tblGrid>
                    <a:gridCol w="764478">
                      <a:extLst>
                        <a:ext uri="{9D8B030D-6E8A-4147-A177-3AD203B41FA5}">
                          <a16:colId xmlns:a16="http://schemas.microsoft.com/office/drawing/2014/main" val="2473765723"/>
                        </a:ext>
                      </a:extLst>
                    </a:gridCol>
                    <a:gridCol w="764478">
                      <a:extLst>
                        <a:ext uri="{9D8B030D-6E8A-4147-A177-3AD203B41FA5}">
                          <a16:colId xmlns:a16="http://schemas.microsoft.com/office/drawing/2014/main" val="672931992"/>
                        </a:ext>
                      </a:extLst>
                    </a:gridCol>
                    <a:gridCol w="764478">
                      <a:extLst>
                        <a:ext uri="{9D8B030D-6E8A-4147-A177-3AD203B41FA5}">
                          <a16:colId xmlns:a16="http://schemas.microsoft.com/office/drawing/2014/main" val="4065767198"/>
                        </a:ext>
                      </a:extLst>
                    </a:gridCol>
                    <a:gridCol w="764478">
                      <a:extLst>
                        <a:ext uri="{9D8B030D-6E8A-4147-A177-3AD203B41FA5}">
                          <a16:colId xmlns:a16="http://schemas.microsoft.com/office/drawing/2014/main" val="3373535880"/>
                        </a:ext>
                      </a:extLst>
                    </a:gridCol>
                    <a:gridCol w="764478">
                      <a:extLst>
                        <a:ext uri="{9D8B030D-6E8A-4147-A177-3AD203B41FA5}">
                          <a16:colId xmlns:a16="http://schemas.microsoft.com/office/drawing/2014/main" val="504601021"/>
                        </a:ext>
                      </a:extLst>
                    </a:gridCol>
                    <a:gridCol w="764478">
                      <a:extLst>
                        <a:ext uri="{9D8B030D-6E8A-4147-A177-3AD203B41FA5}">
                          <a16:colId xmlns:a16="http://schemas.microsoft.com/office/drawing/2014/main" val="3239800016"/>
                        </a:ext>
                      </a:extLst>
                    </a:gridCol>
                  </a:tblGrid>
                  <a:tr h="37782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333" r="-505000"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8361" t="-3333" r="-396721"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1667" t="-3333" r="-303333"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1667" t="-3333" r="-203333"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5082" t="-3333" r="-100000" b="-9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3333" t="-3333" r="-1667" b="-900000"/>
                          </a:stretch>
                        </a:blipFill>
                      </a:tcPr>
                    </a:tc>
                    <a:extLst>
                      <a:ext uri="{0D108BD9-81ED-4DB2-BD59-A6C34878D82A}">
                        <a16:rowId xmlns:a16="http://schemas.microsoft.com/office/drawing/2014/main" val="757565038"/>
                      </a:ext>
                    </a:extLst>
                  </a:tr>
                  <a:tr h="370840">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19267316"/>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414057"/>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87765444"/>
                      </a:ext>
                    </a:extLst>
                  </a:tr>
                  <a:tr h="370840">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3706377"/>
                      </a:ext>
                    </a:extLst>
                  </a:tr>
                  <a:tr h="370840">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93653665"/>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74345461"/>
                      </a:ext>
                    </a:extLst>
                  </a:tr>
                  <a:tr h="370840">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9910270"/>
                      </a:ext>
                    </a:extLst>
                  </a:tr>
                  <a:tr h="370840">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28019951"/>
                      </a:ext>
                    </a:extLst>
                  </a:tr>
                  <a:tr h="370840">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027478"/>
                      </a:ext>
                    </a:extLst>
                  </a:tr>
                </a:tbl>
              </a:graphicData>
            </a:graphic>
          </p:graphicFrame>
        </mc:Fallback>
      </mc:AlternateContent>
    </p:spTree>
    <p:extLst>
      <p:ext uri="{BB962C8B-B14F-4D97-AF65-F5344CB8AC3E}">
        <p14:creationId xmlns:p14="http://schemas.microsoft.com/office/powerpoint/2010/main" val="302737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D593-735B-A042-9C05-2EA342C95437}"/>
              </a:ext>
            </a:extLst>
          </p:cNvPr>
          <p:cNvSpPr>
            <a:spLocks noGrp="1"/>
          </p:cNvSpPr>
          <p:nvPr>
            <p:ph type="title"/>
          </p:nvPr>
        </p:nvSpPr>
        <p:spPr/>
        <p:txBody>
          <a:bodyPr/>
          <a:lstStyle/>
          <a:p>
            <a:r>
              <a:rPr lang="en-US" dirty="0"/>
              <a:t>Why use a Missingness Indicator Variable?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2602E0-3880-0E4C-B285-D0F0703DAF70}"/>
                  </a:ext>
                </a:extLst>
              </p:cNvPr>
              <p:cNvSpPr>
                <a:spLocks noGrp="1"/>
              </p:cNvSpPr>
              <p:nvPr>
                <p:ph idx="1"/>
              </p:nvPr>
            </p:nvSpPr>
            <p:spPr>
              <a:xfrm>
                <a:off x="828908" y="983807"/>
                <a:ext cx="10344614" cy="4687783"/>
              </a:xfrm>
            </p:spPr>
            <p:txBody>
              <a:bodyPr/>
              <a:lstStyle/>
              <a:p>
                <a:r>
                  <a:rPr lang="en-US" sz="2600" dirty="0"/>
                  <a:t>How does this missingness indicator variable improve the model?</a:t>
                </a:r>
              </a:p>
              <a:p>
                <a:endParaRPr lang="en-US" sz="900" dirty="0"/>
              </a:p>
              <a:p>
                <a:r>
                  <a:rPr lang="en-US" sz="2600" dirty="0"/>
                  <a:t>Because the group of individuals with a missing entry may be systematically different than those with that variable measured.  Treating them equivalently could lead to bias in quantifying relationships (the </a:t>
                </a:r>
                <a14:m>
                  <m:oMath xmlns:m="http://schemas.openxmlformats.org/officeDocument/2006/math">
                    <m:r>
                      <a:rPr lang="en-US" sz="2600" b="0" i="1" smtClean="0">
                        <a:latin typeface="Cambria Math" panose="02040503050406030204" pitchFamily="18" charset="0"/>
                      </a:rPr>
                      <m:t>𝛽</m:t>
                    </m:r>
                  </m:oMath>
                </a14:m>
                <a:r>
                  <a:rPr lang="en-US" sz="2600" dirty="0"/>
                  <a:t>’s) and underperform in prediction. </a:t>
                </a:r>
              </a:p>
              <a:p>
                <a:endParaRPr lang="en-US" sz="900" dirty="0"/>
              </a:p>
              <a:p>
                <a:r>
                  <a:rPr lang="en-US" sz="2600" dirty="0"/>
                  <a:t>For example: imagine a survey that asks whether or not someone has ever recreationally used opioids, and some people chose not to respond.  Does the fact that they did not respond provide extra information?  Should we treat them equivalently as never-users?  </a:t>
                </a:r>
              </a:p>
              <a:p>
                <a:endParaRPr lang="en-US" sz="900" dirty="0"/>
              </a:p>
              <a:p>
                <a:r>
                  <a:rPr lang="en-US" sz="2600" dirty="0"/>
                  <a:t>This approach essentially creates a third group for this predictor: the “did not respond” group.</a:t>
                </a:r>
              </a:p>
            </p:txBody>
          </p:sp>
        </mc:Choice>
        <mc:Fallback xmlns="">
          <p:sp>
            <p:nvSpPr>
              <p:cNvPr id="3" name="Content Placeholder 2">
                <a:extLst>
                  <a:ext uri="{FF2B5EF4-FFF2-40B4-BE49-F238E27FC236}">
                    <a16:creationId xmlns:a16="http://schemas.microsoft.com/office/drawing/2014/main" id="{D22602E0-3880-0E4C-B285-D0F0703DAF70}"/>
                  </a:ext>
                </a:extLst>
              </p:cNvPr>
              <p:cNvSpPr>
                <a:spLocks noGrp="1" noRot="1" noChangeAspect="1" noMove="1" noResize="1" noEditPoints="1" noAdjustHandles="1" noChangeArrowheads="1" noChangeShapeType="1" noTextEdit="1"/>
              </p:cNvSpPr>
              <p:nvPr>
                <p:ph idx="1"/>
              </p:nvPr>
            </p:nvSpPr>
            <p:spPr>
              <a:xfrm>
                <a:off x="828908" y="983807"/>
                <a:ext cx="10344614" cy="4687783"/>
              </a:xfrm>
              <a:blipFill>
                <a:blip r:embed="rId2"/>
                <a:stretch>
                  <a:fillRect l="-980" t="-1078" r="-735" b="-1347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3148BF-3913-554D-9596-FAEC13A91294}"/>
              </a:ext>
            </a:extLst>
          </p:cNvPr>
          <p:cNvSpPr>
            <a:spLocks noGrp="1"/>
          </p:cNvSpPr>
          <p:nvPr>
            <p:ph type="sldNum" sz="quarter" idx="12"/>
          </p:nvPr>
        </p:nvSpPr>
        <p:spPr/>
        <p:txBody>
          <a:bodyPr/>
          <a:lstStyle/>
          <a:p>
            <a:fld id="{8C616E8F-BF65-1643-9F00-FF84D0665BC6}" type="slidenum">
              <a:rPr lang="en-US" smtClean="0"/>
              <a:t>28</a:t>
            </a:fld>
            <a:endParaRPr lang="en-US"/>
          </a:p>
        </p:txBody>
      </p:sp>
    </p:spTree>
    <p:extLst>
      <p:ext uri="{BB962C8B-B14F-4D97-AF65-F5344CB8AC3E}">
        <p14:creationId xmlns:p14="http://schemas.microsoft.com/office/powerpoint/2010/main" val="635701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372702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5233-75B7-1941-A9F7-1776BFC7D312}"/>
              </a:ext>
            </a:extLst>
          </p:cNvPr>
          <p:cNvSpPr>
            <a:spLocks noGrp="1"/>
          </p:cNvSpPr>
          <p:nvPr>
            <p:ph type="title"/>
          </p:nvPr>
        </p:nvSpPr>
        <p:spPr/>
        <p:txBody>
          <a:bodyPr/>
          <a:lstStyle/>
          <a:p>
            <a:r>
              <a:rPr lang="en-US" dirty="0"/>
              <a:t>Supervised Models</a:t>
            </a:r>
          </a:p>
        </p:txBody>
      </p:sp>
      <p:sp>
        <p:nvSpPr>
          <p:cNvPr id="3" name="Content Placeholder 2">
            <a:extLst>
              <a:ext uri="{FF2B5EF4-FFF2-40B4-BE49-F238E27FC236}">
                <a16:creationId xmlns:a16="http://schemas.microsoft.com/office/drawing/2014/main" id="{0197175A-7147-1846-A264-EB7C9831FEC6}"/>
              </a:ext>
            </a:extLst>
          </p:cNvPr>
          <p:cNvSpPr>
            <a:spLocks noGrp="1"/>
          </p:cNvSpPr>
          <p:nvPr>
            <p:ph idx="1"/>
          </p:nvPr>
        </p:nvSpPr>
        <p:spPr>
          <a:xfrm>
            <a:off x="833415" y="1177758"/>
            <a:ext cx="10327008" cy="5029078"/>
          </a:xfrm>
        </p:spPr>
        <p:txBody>
          <a:bodyPr/>
          <a:lstStyle/>
          <a:p>
            <a:r>
              <a:rPr lang="en-US" dirty="0"/>
              <a:t>The many </a:t>
            </a:r>
            <a:r>
              <a:rPr lang="en-US" i="1" dirty="0"/>
              <a:t>statistical learning </a:t>
            </a:r>
            <a:r>
              <a:rPr lang="en-US" dirty="0"/>
              <a:t>methods we have learned have been </a:t>
            </a:r>
            <a:r>
              <a:rPr lang="en-US" b="1" dirty="0"/>
              <a:t>supervised</a:t>
            </a:r>
            <a:r>
              <a:rPr lang="en-US" dirty="0"/>
              <a:t>: there is a clear response variable </a:t>
            </a:r>
            <a:r>
              <a:rPr lang="en-US" i="1" dirty="0"/>
              <a:t>Y</a:t>
            </a:r>
            <a:r>
              <a:rPr lang="en-US" dirty="0"/>
              <a:t> that we are trying to model (to estimate </a:t>
            </a:r>
            <a:r>
              <a:rPr lang="en-US" i="1" dirty="0"/>
              <a:t>f</a:t>
            </a:r>
            <a:r>
              <a:rPr lang="en-US" dirty="0"/>
              <a:t>).</a:t>
            </a:r>
          </a:p>
          <a:p>
            <a:endParaRPr lang="en-US" dirty="0"/>
          </a:p>
          <a:p>
            <a:r>
              <a:rPr lang="en-US" dirty="0"/>
              <a:t>They have been </a:t>
            </a:r>
            <a:r>
              <a:rPr lang="en-US" dirty="0" err="1"/>
              <a:t>divded</a:t>
            </a:r>
            <a:r>
              <a:rPr lang="en-US" dirty="0"/>
              <a:t> into two main tasks:</a:t>
            </a:r>
          </a:p>
          <a:p>
            <a:pPr marL="457200" indent="-457200">
              <a:buFont typeface="Arial" panose="020B0604020202020204" pitchFamily="34" charset="0"/>
              <a:buChar char="•"/>
            </a:pPr>
            <a:r>
              <a:rPr lang="en-US" dirty="0"/>
              <a:t>Numeric </a:t>
            </a:r>
            <a:r>
              <a:rPr lang="en-US" i="1" dirty="0"/>
              <a:t>Y</a:t>
            </a:r>
            <a:r>
              <a:rPr lang="en-US" dirty="0"/>
              <a:t>: regression methods</a:t>
            </a:r>
          </a:p>
          <a:p>
            <a:pPr marL="457200" indent="-457200">
              <a:buFont typeface="Arial" panose="020B0604020202020204" pitchFamily="34" charset="0"/>
              <a:buChar char="•"/>
            </a:pPr>
            <a:r>
              <a:rPr lang="en-US" dirty="0"/>
              <a:t>Categorical </a:t>
            </a:r>
            <a:r>
              <a:rPr lang="en-US" i="1" dirty="0"/>
              <a:t>Y</a:t>
            </a:r>
            <a:r>
              <a:rPr lang="en-US" dirty="0"/>
              <a:t>: classification methods</a:t>
            </a:r>
          </a:p>
          <a:p>
            <a:endParaRPr lang="en-US" dirty="0"/>
          </a:p>
          <a:p>
            <a:r>
              <a:rPr lang="en-US" dirty="0"/>
              <a:t>But what if the response variable </a:t>
            </a:r>
            <a:r>
              <a:rPr lang="en-US" i="1" dirty="0"/>
              <a:t>Y</a:t>
            </a:r>
            <a:r>
              <a:rPr lang="en-US" dirty="0"/>
              <a:t> is unmeasured and should be inferred from data?  When can this arise or be useful in practice?</a:t>
            </a:r>
          </a:p>
          <a:p>
            <a:pPr marL="457200" indent="-457200">
              <a:buFontTx/>
              <a:buChar char="-"/>
            </a:pPr>
            <a:endParaRPr lang="en-US" dirty="0"/>
          </a:p>
        </p:txBody>
      </p:sp>
      <p:sp>
        <p:nvSpPr>
          <p:cNvPr id="4" name="Slide Number Placeholder 3">
            <a:extLst>
              <a:ext uri="{FF2B5EF4-FFF2-40B4-BE49-F238E27FC236}">
                <a16:creationId xmlns:a16="http://schemas.microsoft.com/office/drawing/2014/main" id="{F028C7AA-CC49-FB45-94BA-3F8FE5AED2C6}"/>
              </a:ext>
            </a:extLst>
          </p:cNvPr>
          <p:cNvSpPr>
            <a:spLocks noGrp="1"/>
          </p:cNvSpPr>
          <p:nvPr>
            <p:ph type="sldNum" sz="quarter" idx="12"/>
          </p:nvPr>
        </p:nvSpPr>
        <p:spPr/>
        <p:txBody>
          <a:bodyPr/>
          <a:lstStyle/>
          <a:p>
            <a:fld id="{AD29F1E6-0A42-6342-8A19-FA364A33AB30}" type="slidenum">
              <a:rPr lang="en-US" smtClean="0"/>
              <a:t>3</a:t>
            </a:fld>
            <a:endParaRPr lang="en-US"/>
          </a:p>
        </p:txBody>
      </p:sp>
    </p:spTree>
    <p:extLst>
      <p:ext uri="{BB962C8B-B14F-4D97-AF65-F5344CB8AC3E}">
        <p14:creationId xmlns:p14="http://schemas.microsoft.com/office/powerpoint/2010/main" val="2559746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932496" y="983807"/>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recreationally used opioids?'.</a:t>
            </a:r>
          </a:p>
          <a:p>
            <a:pPr marL="457200" indent="-457200">
              <a:buFont typeface="Arial" panose="020B0604020202020204" pitchFamily="34" charset="0"/>
              <a:buChar char="•"/>
            </a:pPr>
            <a:r>
              <a:rPr lang="en-US" dirty="0"/>
              <a:t>You decide to start collecting a new variable (due to new actions: like a pandemic)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78306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4099282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b="1" dirty="0"/>
                  <a:t>Missing Completely at Random </a:t>
                </a:r>
                <a:r>
                  <a:rPr lang="en-US" dirty="0"/>
                  <a:t>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t>Effect if you ignore: there is no effect on inferences (estimates of </a:t>
                </a:r>
                <a14:m>
                  <m:oMath xmlns:m="http://schemas.openxmlformats.org/officeDocument/2006/math">
                    <m:r>
                      <a:rPr lang="en-US" b="0" i="1" smtClean="0">
                        <a:latin typeface="Cambria Math" panose="02040503050406030204" pitchFamily="18" charset="0"/>
                      </a:rPr>
                      <m:t>𝛽</m:t>
                    </m:r>
                  </m:oMath>
                </a14:m>
                <a:r>
                  <a:rPr lang="en-US" dirty="0"/>
                  <a:t>).</a:t>
                </a:r>
              </a:p>
              <a:p>
                <a:pPr marL="457200" indent="-457200">
                  <a:buFont typeface="Arial" panose="020B0604020202020204" pitchFamily="34" charset="0"/>
                  <a:buChar char="•"/>
                </a:pPr>
                <a:r>
                  <a:rPr lang="en-US" dirty="0"/>
                  <a:t>How to handle: lots of options, but best to impute (more on next slide).</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296511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b="1" dirty="0"/>
                  <a:t>Missing at Random </a:t>
                </a:r>
                <a:r>
                  <a:rPr lang="en-US" dirty="0"/>
                  <a:t>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t>Effect if you ignore: inferences are biased (estimates of </a:t>
                </a:r>
                <a14:m>
                  <m:oMath xmlns:m="http://schemas.openxmlformats.org/officeDocument/2006/math">
                    <m:r>
                      <a:rPr lang="en-US" i="1">
                        <a:latin typeface="Cambria Math" panose="02040503050406030204" pitchFamily="18" charset="0"/>
                      </a:rPr>
                      <m:t>𝛽</m:t>
                    </m:r>
                  </m:oMath>
                </a14:m>
                <a:r>
                  <a:rPr lang="en-US" dirty="0"/>
                  <a:t>’s) and predictions are usually worsened.</a:t>
                </a:r>
              </a:p>
              <a:p>
                <a:pPr marL="457200" indent="-457200">
                  <a:buFont typeface="Arial" panose="020B0604020202020204" pitchFamily="34" charset="0"/>
                  <a:buChar char="•"/>
                </a:pPr>
                <a:r>
                  <a:rPr lang="en-US" dirty="0"/>
                  <a:t>How to handle: use the information in the other predictors to  build a model and </a:t>
                </a:r>
                <a:r>
                  <a:rPr lang="en-US" b="1" dirty="0"/>
                  <a:t>impute</a:t>
                </a:r>
                <a:r>
                  <a:rPr lang="en-US" dirty="0"/>
                  <a:t> a value for the missing entry.</a:t>
                </a:r>
              </a:p>
              <a:p>
                <a:endParaRPr lang="en-US" sz="900" dirty="0"/>
              </a:p>
              <a:p>
                <a:r>
                  <a:rPr lang="en-US" dirty="0"/>
                  <a:t>Key: we can fix any biases by modeling and imputing the missing values based on what is observed!</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843"/>
                </a:stretch>
              </a:blipFill>
            </p:spPr>
            <p:txBody>
              <a:bodyPr/>
              <a:lstStyle/>
              <a:p>
                <a:r>
                  <a:rPr lang="en-US">
                    <a:noFill/>
                  </a:rPr>
                  <a:t> </a:t>
                </a:r>
              </a:p>
            </p:txBody>
          </p:sp>
        </mc:Fallback>
      </mc:AlternateContent>
    </p:spTree>
    <p:extLst>
      <p:ext uri="{BB962C8B-B14F-4D97-AF65-F5344CB8AC3E}">
        <p14:creationId xmlns:p14="http://schemas.microsoft.com/office/powerpoint/2010/main" val="61057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b="1" dirty="0"/>
              <a:t>Missing Not at Random </a:t>
            </a:r>
            <a:r>
              <a:rPr lang="en-US" dirty="0"/>
              <a:t>is the worst case scenario, and impossible to handle properly:</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t>Effect if you ignore: there are major effects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  And incorporating a </a:t>
            </a:r>
            <a:r>
              <a:rPr lang="en-US" b="1" dirty="0"/>
              <a:t>missingness indicator variable </a:t>
            </a:r>
            <a:r>
              <a:rPr lang="en-US" dirty="0"/>
              <a:t>may actually be the best approach (if it is in a predictor).</a:t>
            </a:r>
          </a:p>
        </p:txBody>
      </p:sp>
    </p:spTree>
    <p:extLst>
      <p:ext uri="{BB962C8B-B14F-4D97-AF65-F5344CB8AC3E}">
        <p14:creationId xmlns:p14="http://schemas.microsoft.com/office/powerpoint/2010/main" val="2801282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the answer must be no.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225780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1982998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279265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07739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b="1" dirty="0"/>
                  <a:t>Impute the mean or median </a:t>
                </a:r>
                <a:r>
                  <a:rPr lang="en-US" sz="2400" dirty="0"/>
                  <a:t>(quantitative) or most common class (categorical) for all missing values in a variable.</a:t>
                </a:r>
              </a:p>
              <a:p>
                <a:pPr marL="514350" indent="-514350">
                  <a:buFont typeface="+mj-lt"/>
                  <a:buAutoNum type="arabicPeriod"/>
                </a:pPr>
                <a:r>
                  <a:rPr lang="en-US" sz="2400" dirty="0"/>
                  <a:t>Create a new variable that is an </a:t>
                </a:r>
                <a:r>
                  <a:rPr lang="en-US" sz="2400" b="1" dirty="0"/>
                  <a:t>indicator of missingness</a:t>
                </a:r>
                <a:r>
                  <a:rPr lang="en-US" sz="2400" dirty="0"/>
                  <a:t>, and include it in any model to predict the response (also plug in zero or the mean in the actual variable).</a:t>
                </a:r>
              </a:p>
              <a:p>
                <a:pPr marL="514350" indent="-514350">
                  <a:buFont typeface="+mj-lt"/>
                  <a:buAutoNum type="arabicPeriod"/>
                </a:pPr>
                <a:r>
                  <a:rPr lang="en-US" sz="2400" b="1" dirty="0"/>
                  <a:t>Hot deck imputation</a:t>
                </a:r>
                <a:r>
                  <a:rPr lang="en-US" sz="2400" dirty="0"/>
                  <a:t>: for each missing entry, randomly select an observed entry in the variable and plug it in.</a:t>
                </a:r>
              </a:p>
              <a:p>
                <a:pPr marL="514350" indent="-514350">
                  <a:buFont typeface="+mj-lt"/>
                  <a:buAutoNum type="arabicPeriod"/>
                </a:pPr>
                <a:r>
                  <a:rPr lang="en-US" sz="2400" b="1" dirty="0"/>
                  <a:t>Model the imputation</a:t>
                </a:r>
                <a:r>
                  <a:rPr lang="en-US" sz="2400" dirty="0"/>
                  <a:t>: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b="1" dirty="0"/>
                  <a:t>Model the imputation with uncertainty</a:t>
                </a:r>
                <a:r>
                  <a:rPr lang="en-US" sz="2400" dirty="0"/>
                  <a:t>: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077398"/>
                <a:ext cx="10327008" cy="5375442"/>
              </a:xfrm>
              <a:blipFill>
                <a:blip r:embed="rId2"/>
                <a:stretch>
                  <a:fillRect l="-860" t="-708" r="-1229" b="-943"/>
                </a:stretch>
              </a:blipFill>
            </p:spPr>
            <p:txBody>
              <a:bodyPr/>
              <a:lstStyle/>
              <a:p>
                <a:r>
                  <a:rPr lang="en-US">
                    <a:noFill/>
                  </a:rPr>
                  <a:t> </a:t>
                </a:r>
              </a:p>
            </p:txBody>
          </p:sp>
        </mc:Fallback>
      </mc:AlternateContent>
    </p:spTree>
    <p:extLst>
      <p:ext uri="{BB962C8B-B14F-4D97-AF65-F5344CB8AC3E}">
        <p14:creationId xmlns:p14="http://schemas.microsoft.com/office/powerpoint/2010/main" val="10865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041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5233-75B7-1941-A9F7-1776BFC7D312}"/>
              </a:ext>
            </a:extLst>
          </p:cNvPr>
          <p:cNvSpPr>
            <a:spLocks noGrp="1"/>
          </p:cNvSpPr>
          <p:nvPr>
            <p:ph type="title"/>
          </p:nvPr>
        </p:nvSpPr>
        <p:spPr/>
        <p:txBody>
          <a:bodyPr/>
          <a:lstStyle/>
          <a:p>
            <a:r>
              <a:rPr lang="en-US" dirty="0"/>
              <a:t>Unsupervised Models</a:t>
            </a:r>
          </a:p>
        </p:txBody>
      </p:sp>
      <p:sp>
        <p:nvSpPr>
          <p:cNvPr id="3" name="Content Placeholder 2">
            <a:extLst>
              <a:ext uri="{FF2B5EF4-FFF2-40B4-BE49-F238E27FC236}">
                <a16:creationId xmlns:a16="http://schemas.microsoft.com/office/drawing/2014/main" id="{0197175A-7147-1846-A264-EB7C9831FEC6}"/>
              </a:ext>
            </a:extLst>
          </p:cNvPr>
          <p:cNvSpPr>
            <a:spLocks noGrp="1"/>
          </p:cNvSpPr>
          <p:nvPr>
            <p:ph idx="1"/>
          </p:nvPr>
        </p:nvSpPr>
        <p:spPr>
          <a:xfrm>
            <a:off x="833415" y="983807"/>
            <a:ext cx="10327008" cy="5223029"/>
          </a:xfrm>
        </p:spPr>
        <p:txBody>
          <a:bodyPr/>
          <a:lstStyle/>
          <a:p>
            <a:r>
              <a:rPr lang="en-US" dirty="0"/>
              <a:t>When the response variable, </a:t>
            </a:r>
            <a:r>
              <a:rPr lang="en-US" i="1" dirty="0"/>
              <a:t>Y</a:t>
            </a:r>
            <a:r>
              <a:rPr lang="en-US" dirty="0"/>
              <a:t>,  is unknown or is ignored, a method is called </a:t>
            </a:r>
            <a:r>
              <a:rPr lang="en-US" b="1" dirty="0"/>
              <a:t>unsupervised </a:t>
            </a:r>
            <a:r>
              <a:rPr lang="en-US" dirty="0"/>
              <a:t>(note: PCA can be thought of this way). </a:t>
            </a:r>
          </a:p>
          <a:p>
            <a:endParaRPr lang="en-US" sz="800" dirty="0"/>
          </a:p>
          <a:p>
            <a:r>
              <a:rPr lang="en-US" dirty="0"/>
              <a:t>If the task is to generate a new numeric response variable, our task is impossible.  But if our task is to generate a categorical response variable, our task is feasible.  </a:t>
            </a:r>
          </a:p>
          <a:p>
            <a:endParaRPr lang="en-US" sz="800" dirty="0"/>
          </a:p>
          <a:p>
            <a:r>
              <a:rPr lang="en-US" dirty="0"/>
              <a:t>This task of trying to determine new groups (aka, clusters) of your data based on the predictors is called </a:t>
            </a:r>
            <a:r>
              <a:rPr lang="en-US" b="1" dirty="0"/>
              <a:t>unsupervised clustering</a:t>
            </a:r>
            <a:r>
              <a:rPr lang="en-US" dirty="0"/>
              <a:t>.</a:t>
            </a:r>
          </a:p>
          <a:p>
            <a:endParaRPr lang="en-US" sz="800" dirty="0"/>
          </a:p>
          <a:p>
            <a:r>
              <a:rPr lang="en-US" dirty="0"/>
              <a:t>This is a common task.  For example, in medical domains: this might be way to generate new subclasses of disease, which may lead to very different prognoses or even different treatments.</a:t>
            </a:r>
          </a:p>
        </p:txBody>
      </p:sp>
      <p:sp>
        <p:nvSpPr>
          <p:cNvPr id="4" name="Slide Number Placeholder 3">
            <a:extLst>
              <a:ext uri="{FF2B5EF4-FFF2-40B4-BE49-F238E27FC236}">
                <a16:creationId xmlns:a16="http://schemas.microsoft.com/office/drawing/2014/main" id="{F028C7AA-CC49-FB45-94BA-3F8FE5AED2C6}"/>
              </a:ext>
            </a:extLst>
          </p:cNvPr>
          <p:cNvSpPr>
            <a:spLocks noGrp="1"/>
          </p:cNvSpPr>
          <p:nvPr>
            <p:ph type="sldNum" sz="quarter" idx="12"/>
          </p:nvPr>
        </p:nvSpPr>
        <p:spPr/>
        <p:txBody>
          <a:bodyPr/>
          <a:lstStyle/>
          <a:p>
            <a:fld id="{AD29F1E6-0A42-6342-8A19-FA364A33AB30}" type="slidenum">
              <a:rPr lang="en-US" smtClean="0"/>
              <a:t>4</a:t>
            </a:fld>
            <a:endParaRPr lang="en-US"/>
          </a:p>
        </p:txBody>
      </p:sp>
    </p:spTree>
    <p:extLst>
      <p:ext uri="{BB962C8B-B14F-4D97-AF65-F5344CB8AC3E}">
        <p14:creationId xmlns:p14="http://schemas.microsoft.com/office/powerpoint/2010/main" val="1288138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274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44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189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179489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27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22416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258568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flip a ‘biased coin’ (or multi-sided die) 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357566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multiple entries missing)? How can we handle that? </a:t>
            </a:r>
          </a:p>
          <a:p>
            <a:endParaRPr lang="en-US" sz="900"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sz="900" dirty="0"/>
          </a:p>
          <a:p>
            <a:r>
              <a:rPr lang="en-US" dirty="0"/>
              <a:t>Any issues? Yes, not all of the missing values may be imputed with just one ’run’ through the data set. So you will have to repeat these ’runs’ until you have a completely filled in data set. </a:t>
            </a:r>
            <a:endParaRPr lang="en-US" dirty="0">
              <a:effectLst/>
            </a:endParaRPr>
          </a:p>
        </p:txBody>
      </p:sp>
    </p:spTree>
    <p:extLst>
      <p:ext uri="{BB962C8B-B14F-4D97-AF65-F5344CB8AC3E}">
        <p14:creationId xmlns:p14="http://schemas.microsoft.com/office/powerpoint/2010/main" val="194773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-Means Clustering</a:t>
            </a:r>
            <a:br>
              <a:rPr lang="en-US" dirty="0"/>
            </a:br>
            <a:endParaRPr lang="en-US" dirty="0"/>
          </a:p>
        </p:txBody>
      </p:sp>
    </p:spTree>
    <p:extLst>
      <p:ext uri="{BB962C8B-B14F-4D97-AF65-F5344CB8AC3E}">
        <p14:creationId xmlns:p14="http://schemas.microsoft.com/office/powerpoint/2010/main" val="2059208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14:m>
                  <m:oMath xmlns:m="http://schemas.openxmlformats.org/officeDocument/2006/math">
                    <m:r>
                      <a:rPr lang="en-US" sz="2400" i="1">
                        <a:latin typeface="Cambria Math" panose="02040503050406030204" pitchFamily="18" charset="0"/>
                      </a:rPr>
                      <m:t>𝛽</m:t>
                    </m:r>
                  </m:oMath>
                </a14:m>
                <a:r>
                  <a:rPr lang="el-GR" sz="2600" dirty="0"/>
                  <a:t>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983" t="-943"/>
                </a:stretch>
              </a:blipFill>
            </p:spPr>
            <p:txBody>
              <a:bodyPr/>
              <a:lstStyle/>
              <a:p>
                <a:r>
                  <a:rPr lang="en-US">
                    <a:noFill/>
                  </a:rPr>
                  <a:t> </a:t>
                </a:r>
              </a:p>
            </p:txBody>
          </p:sp>
        </mc:Fallback>
      </mc:AlternateContent>
    </p:spTree>
    <p:extLst>
      <p:ext uri="{BB962C8B-B14F-4D97-AF65-F5344CB8AC3E}">
        <p14:creationId xmlns:p14="http://schemas.microsoft.com/office/powerpoint/2010/main" val="229888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err="1"/>
              <a:t>sklearn’s</a:t>
            </a:r>
            <a:r>
              <a:rPr lang="en-US" dirty="0"/>
              <a:t> impute module</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Want to do imputation in </a:t>
            </a:r>
            <a:r>
              <a:rPr lang="en-US" sz="2600" dirty="0" err="1"/>
              <a:t>sklearn</a:t>
            </a:r>
            <a:r>
              <a:rPr lang="en-US" sz="2600" dirty="0"/>
              <a:t>?  O</a:t>
            </a:r>
            <a:r>
              <a:rPr lang="en-US" sz="2600" dirty="0">
                <a:effectLst/>
              </a:rPr>
              <a:t>f course there are functions for that!</a:t>
            </a:r>
          </a:p>
          <a:p>
            <a:endParaRPr lang="en-US" sz="900" dirty="0"/>
          </a:p>
          <a:p>
            <a:r>
              <a:rPr lang="en-US" sz="2600" dirty="0">
                <a:effectLst/>
              </a:rPr>
              <a:t>The 4 main functions in this module are:</a:t>
            </a:r>
            <a:endParaRPr lang="en-US" sz="2600" dirty="0"/>
          </a:p>
          <a:p>
            <a:pPr marL="514350" indent="-514350">
              <a:buFont typeface="Arial"/>
              <a:buAutoNum type="arabicPeriod"/>
            </a:pPr>
            <a:r>
              <a:rPr lang="en-US" sz="2400" b="1" dirty="0" err="1">
                <a:latin typeface="Courier New" panose="02070309020205020404" pitchFamily="49" charset="0"/>
                <a:cs typeface="Courier New" panose="02070309020205020404" pitchFamily="49" charset="0"/>
              </a:rPr>
              <a:t>sklearn.impute.SimpleImputer</a:t>
            </a:r>
            <a:r>
              <a:rPr lang="en-US" sz="2600" dirty="0"/>
              <a:t>: perform mean, median, mode, or any specific value to impute</a:t>
            </a:r>
          </a:p>
          <a:p>
            <a:pPr marL="514350" indent="-514350">
              <a:buFont typeface="Arial"/>
              <a:buAutoNum type="arabicPeriod"/>
            </a:pPr>
            <a:r>
              <a:rPr lang="en-US" sz="2400" b="1" dirty="0" err="1">
                <a:latin typeface="Courier New" panose="02070309020205020404" pitchFamily="49" charset="0"/>
                <a:cs typeface="Courier New" panose="02070309020205020404" pitchFamily="49" charset="0"/>
              </a:rPr>
              <a:t>sklearn.impute.IterativeImputer</a:t>
            </a:r>
            <a:r>
              <a:rPr lang="en-US" sz="2600" dirty="0"/>
              <a:t>: perform multivariate</a:t>
            </a:r>
            <a:r>
              <a:rPr lang="en-US" sz="2400" dirty="0"/>
              <a:t> </a:t>
            </a:r>
            <a:r>
              <a:rPr lang="en-US" sz="2600" dirty="0"/>
              <a:t>imputation </a:t>
            </a:r>
            <a:r>
              <a:rPr lang="en-US" dirty="0"/>
              <a:t>that estimates each predictor from all the others (user-supplied model/estimator).</a:t>
            </a:r>
          </a:p>
          <a:p>
            <a:pPr marL="514350" indent="-514350">
              <a:buFont typeface="Arial"/>
              <a:buAutoNum type="arabicPeriod"/>
            </a:pPr>
            <a:r>
              <a:rPr lang="en-US" sz="2400" b="1" dirty="0" err="1">
                <a:latin typeface="Courier New" panose="02070309020205020404" pitchFamily="49" charset="0"/>
                <a:cs typeface="Courier New" panose="02070309020205020404" pitchFamily="49" charset="0"/>
              </a:rPr>
              <a:t>sklearn.impute.KNNImputer</a:t>
            </a:r>
            <a:r>
              <a:rPr lang="en-US" sz="2600" dirty="0"/>
              <a:t>: perform imputation automatically from a </a:t>
            </a:r>
            <a:r>
              <a:rPr lang="en-US" sz="2600" i="1" dirty="0"/>
              <a:t>k</a:t>
            </a:r>
            <a:r>
              <a:rPr lang="en-US" sz="2600" dirty="0"/>
              <a:t>-NN model from all the other predictors.</a:t>
            </a:r>
          </a:p>
          <a:p>
            <a:pPr marL="514350" indent="-514350">
              <a:buFont typeface="Arial"/>
              <a:buAutoNum type="arabicPeriod"/>
            </a:pPr>
            <a:r>
              <a:rPr lang="en-US" sz="2400" b="1" dirty="0" err="1">
                <a:latin typeface="Courier New" panose="02070309020205020404" pitchFamily="49" charset="0"/>
                <a:cs typeface="Courier New" panose="02070309020205020404" pitchFamily="49" charset="0"/>
              </a:rPr>
              <a:t>sklearn.impute.MissingIndicator</a:t>
            </a:r>
            <a:r>
              <a:rPr lang="en-US" sz="2600" dirty="0"/>
              <a:t>: to create binary indicator(s) for where the missing values occur.</a:t>
            </a:r>
          </a:p>
          <a:p>
            <a:pPr marL="514350" indent="-514350">
              <a:buAutoNum type="arabicPeriod"/>
            </a:pPr>
            <a:endParaRPr lang="en-US" sz="2600" dirty="0"/>
          </a:p>
          <a:p>
            <a:endParaRPr lang="en-US" sz="2600" dirty="0"/>
          </a:p>
          <a:p>
            <a:r>
              <a:rPr lang="en-US" sz="2600" dirty="0"/>
              <a:t>2. </a:t>
            </a:r>
          </a:p>
          <a:p>
            <a:endParaRPr lang="en-US" sz="2600" dirty="0">
              <a:effectLst/>
            </a:endParaRPr>
          </a:p>
          <a:p>
            <a:endParaRPr lang="en-US" sz="2600" dirty="0">
              <a:effectLst/>
            </a:endParaRPr>
          </a:p>
        </p:txBody>
      </p:sp>
    </p:spTree>
    <p:extLst>
      <p:ext uri="{BB962C8B-B14F-4D97-AF65-F5344CB8AC3E}">
        <p14:creationId xmlns:p14="http://schemas.microsoft.com/office/powerpoint/2010/main" val="3338194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932496" y="983806"/>
            <a:ext cx="10327008" cy="5207443"/>
          </a:xfrm>
        </p:spPr>
        <p:txBody>
          <a:bodyPr/>
          <a:lstStyle/>
          <a:p>
            <a:pPr marL="457200" indent="-457200">
              <a:lnSpc>
                <a:spcPct val="150000"/>
              </a:lnSpc>
              <a:spcBef>
                <a:spcPts val="600"/>
              </a:spcBef>
              <a:buFont typeface="Arial" charset="0"/>
              <a:buChar char="•"/>
            </a:pPr>
            <a:r>
              <a:rPr lang="en-US" dirty="0">
                <a:solidFill>
                  <a:schemeClr val="bg1">
                    <a:lumMod val="65000"/>
                  </a:schemeClr>
                </a:solidFill>
              </a:rPr>
              <a:t>Unsupervised Clustering</a:t>
            </a:r>
          </a:p>
          <a:p>
            <a:pPr marL="1200120" lvl="1" indent="-457200">
              <a:lnSpc>
                <a:spcPct val="150000"/>
              </a:lnSpc>
              <a:spcBef>
                <a:spcPts val="600"/>
              </a:spcBef>
              <a:buFont typeface="Arial" charset="0"/>
              <a:buChar char="•"/>
            </a:pPr>
            <a:r>
              <a:rPr lang="en-US" sz="2800" dirty="0">
                <a:solidFill>
                  <a:schemeClr val="bg1">
                    <a:lumMod val="65000"/>
                  </a:schemeClr>
                </a:solidFill>
              </a:rPr>
              <a:t>K-means Clustering</a:t>
            </a:r>
          </a:p>
          <a:p>
            <a:pPr marL="1200120" lvl="1" indent="-457200">
              <a:lnSpc>
                <a:spcPct val="150000"/>
              </a:lnSpc>
              <a:spcBef>
                <a:spcPts val="600"/>
              </a:spcBef>
              <a:buFont typeface="Arial" charset="0"/>
              <a:buChar char="•"/>
            </a:pPr>
            <a:r>
              <a:rPr lang="en-US" sz="2800" dirty="0">
                <a:solidFill>
                  <a:schemeClr val="bg1">
                    <a:lumMod val="65000"/>
                  </a:schemeClr>
                </a:solidFill>
              </a:rPr>
              <a:t>Hierarchical Clustering (Agglomerate)</a:t>
            </a:r>
          </a:p>
          <a:p>
            <a:pPr marL="457200" indent="-457200">
              <a:lnSpc>
                <a:spcPct val="150000"/>
              </a:lnSpc>
              <a:spcBef>
                <a:spcPts val="600"/>
              </a:spcBef>
              <a:buFont typeface="Arial" charset="0"/>
              <a:buChar char="•"/>
            </a:pPr>
            <a:r>
              <a:rPr lang="en-US" dirty="0">
                <a:solidFill>
                  <a:schemeClr val="bg1">
                    <a:lumMod val="65000"/>
                  </a:schemeClr>
                </a:solidFill>
              </a:rPr>
              <a:t>Dealing with Missingness</a:t>
            </a:r>
          </a:p>
          <a:p>
            <a:pPr marL="1200120" lvl="1" indent="-457200">
              <a:lnSpc>
                <a:spcPct val="150000"/>
              </a:lnSpc>
              <a:spcBef>
                <a:spcPts val="600"/>
              </a:spcBef>
              <a:buFont typeface="Arial" charset="0"/>
              <a:buChar char="•"/>
            </a:pPr>
            <a:r>
              <a:rPr lang="en-US" sz="2800" dirty="0">
                <a:solidFill>
                  <a:schemeClr val="bg1">
                    <a:lumMod val="65000"/>
                  </a:schemeClr>
                </a:solidFill>
              </a:rPr>
              <a:t>Types of Missingness</a:t>
            </a:r>
          </a:p>
          <a:p>
            <a:pPr marL="1200120" lvl="1" indent="-457200">
              <a:lnSpc>
                <a:spcPct val="150000"/>
              </a:lnSpc>
              <a:spcBef>
                <a:spcPts val="600"/>
              </a:spcBef>
              <a:buFont typeface="Arial" charset="0"/>
              <a:buChar char="•"/>
            </a:pPr>
            <a:r>
              <a:rPr lang="en-US" sz="2800" dirty="0">
                <a:solidFill>
                  <a:schemeClr val="bg1">
                    <a:lumMod val="65000"/>
                  </a:schemeClr>
                </a:solidFill>
              </a:rPr>
              <a:t>Imputation Methods</a:t>
            </a:r>
          </a:p>
          <a:p>
            <a:pPr marL="457200" indent="-457200">
              <a:lnSpc>
                <a:spcPct val="150000"/>
              </a:lnSpc>
              <a:spcBef>
                <a:spcPts val="600"/>
              </a:spcBef>
              <a:buFont typeface="Arial" charset="0"/>
              <a:buChar char="•"/>
            </a:pPr>
            <a:r>
              <a:rPr lang="en-US" dirty="0"/>
              <a:t>Course Wrap-Up</a:t>
            </a:r>
          </a:p>
          <a:p>
            <a:pPr marL="457200" indent="-457200">
              <a:lnSpc>
                <a:spcPct val="150000"/>
              </a:lnSpc>
              <a:spcBef>
                <a:spcPts val="600"/>
              </a:spcBef>
              <a:buFont typeface="Arial" charset="0"/>
              <a:buChar char="•"/>
            </a:pPr>
            <a:endParaRPr lang="en-US" i="1"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marL="457200" indent="-457200">
              <a:lnSpc>
                <a:spcPct val="150000"/>
              </a:lnSpc>
              <a:spcBef>
                <a:spcPts val="600"/>
              </a:spcBef>
              <a:buFont typeface="Arial" charset="0"/>
              <a:buChar char="•"/>
            </a:pPr>
            <a:endParaRPr lang="en-US" dirty="0"/>
          </a:p>
          <a:p>
            <a:pPr>
              <a:lnSpc>
                <a:spcPct val="150000"/>
              </a:lnSpc>
              <a:spcBef>
                <a:spcPts val="600"/>
              </a:spcBef>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3631712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Wrap-Up</a:t>
            </a:r>
          </a:p>
        </p:txBody>
      </p:sp>
      <p:sp>
        <p:nvSpPr>
          <p:cNvPr id="3" name="Slide Number Placeholder 2"/>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2680568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 summer has been organized into 4 major ‘modules’: </a:t>
            </a:r>
          </a:p>
          <a:p>
            <a:pPr marL="342900" indent="-342900">
              <a:buFont typeface="Arial" panose="020B0604020202020204" pitchFamily="34" charset="0"/>
              <a:buChar char="•"/>
            </a:pPr>
            <a:r>
              <a:rPr lang="en-US" sz="2800" dirty="0"/>
              <a:t>Module 0: Intro to Data and Data Science (and Python) </a:t>
            </a:r>
          </a:p>
          <a:p>
            <a:pPr marL="342900" indent="-342900">
              <a:buFont typeface="Arial" panose="020B0604020202020204" pitchFamily="34" charset="0"/>
              <a:buChar char="•"/>
            </a:pPr>
            <a:r>
              <a:rPr lang="en-US" sz="2800" dirty="0"/>
              <a:t>Module 1: Regression</a:t>
            </a:r>
          </a:p>
          <a:p>
            <a:pPr marL="342900" indent="-342900">
              <a:buFont typeface="Arial" panose="020B0604020202020204" pitchFamily="34" charset="0"/>
              <a:buChar char="•"/>
            </a:pPr>
            <a:r>
              <a:rPr lang="en-US" sz="2800" dirty="0"/>
              <a:t>Module 2: Classification</a:t>
            </a:r>
          </a:p>
          <a:p>
            <a:pPr marL="342900" indent="-342900">
              <a:buFont typeface="Arial" panose="020B0604020202020204" pitchFamily="34" charset="0"/>
              <a:buChar char="•"/>
            </a:pPr>
            <a:r>
              <a:rPr lang="en-US" sz="2800" dirty="0"/>
              <a:t>Module 3: Ensemble Methods and miscellaneous</a:t>
            </a:r>
          </a:p>
          <a:p>
            <a:endParaRPr lang="en-US" sz="2800" dirty="0"/>
          </a:p>
          <a:p>
            <a:r>
              <a:rPr lang="en-US" sz="2800" dirty="0"/>
              <a:t>We have learned various approaches to perform both predictions and inferences within each of these frameworks.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29374823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1: Regression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When is it appropriate to perform a regression method? What regression models have we learned? </a:t>
            </a:r>
          </a:p>
          <a:p>
            <a:pPr marL="457200" indent="-457200">
              <a:buFont typeface="+mj-lt"/>
              <a:buAutoNum type="arabicPeriod"/>
            </a:pPr>
            <a:r>
              <a:rPr lang="en-US" sz="2800" dirty="0"/>
              <a:t> Linear Regression (simple, multiple, polynomial, interactions,  </a:t>
            </a:r>
            <a:br>
              <a:rPr lang="en-US" sz="2800" dirty="0"/>
            </a:br>
            <a:r>
              <a:rPr lang="en-US" sz="2800" dirty="0"/>
              <a:t> model selection, Ridge &amp; Lasso, etc...) </a:t>
            </a:r>
          </a:p>
          <a:p>
            <a:pPr marL="457200" indent="-457200">
              <a:buFont typeface="+mj-lt"/>
              <a:buAutoNum type="arabicPeriod"/>
            </a:pPr>
            <a:r>
              <a:rPr lang="en-US" sz="2800" dirty="0"/>
              <a:t> </a:t>
            </a:r>
            <a:r>
              <a:rPr lang="en-US" sz="2800" i="1" dirty="0"/>
              <a:t>k</a:t>
            </a:r>
            <a:r>
              <a:rPr lang="en-US" sz="2800" dirty="0"/>
              <a:t>-NN </a:t>
            </a:r>
          </a:p>
          <a:p>
            <a:pPr marL="457200" indent="-457200">
              <a:buFont typeface="+mj-lt"/>
              <a:buAutoNum type="arabicPeriod"/>
            </a:pPr>
            <a:r>
              <a:rPr lang="en-US" sz="2800" dirty="0"/>
              <a:t> Regression Trees</a:t>
            </a:r>
          </a:p>
          <a:p>
            <a:r>
              <a:rPr lang="en-US" sz="2800" dirty="0"/>
              <a:t>What is the main difference between these types of models?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267284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2: Classification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When is it appropriate to perform a classification method? What classification models have we learned? </a:t>
            </a:r>
          </a:p>
          <a:p>
            <a:pPr marL="457200" indent="-457200">
              <a:buFont typeface="+mj-lt"/>
              <a:buAutoNum type="arabicPeriod"/>
            </a:pPr>
            <a:r>
              <a:rPr lang="en-US" sz="2800" dirty="0"/>
              <a:t>Logistic Regression: same details as linear regression apply </a:t>
            </a:r>
          </a:p>
          <a:p>
            <a:pPr marL="457200" indent="-457200">
              <a:buFont typeface="+mj-lt"/>
              <a:buAutoNum type="arabicPeriod"/>
            </a:pPr>
            <a:r>
              <a:rPr lang="en-US" sz="2800" i="1" dirty="0"/>
              <a:t>k</a:t>
            </a:r>
            <a:r>
              <a:rPr lang="en-US" sz="2800" dirty="0"/>
              <a:t>-NN </a:t>
            </a:r>
          </a:p>
          <a:p>
            <a:pPr marL="457200" indent="-457200">
              <a:buFont typeface="+mj-lt"/>
              <a:buAutoNum type="arabicPeriod"/>
            </a:pPr>
            <a:r>
              <a:rPr lang="en-US" sz="2800" dirty="0"/>
              <a:t>Classification Trees </a:t>
            </a:r>
          </a:p>
          <a:p>
            <a:r>
              <a:rPr lang="en-US" sz="2800" dirty="0"/>
              <a:t>What is the main difference between these types of models (advantages and disadvantages)? When should you use each method?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spTree>
    <p:extLst>
      <p:ext uri="{BB962C8B-B14F-4D97-AF65-F5344CB8AC3E}">
        <p14:creationId xmlns:p14="http://schemas.microsoft.com/office/powerpoint/2010/main" val="1869441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Module 3: Ensemble Methods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does it mean for a model to be an ensemble method? </a:t>
            </a:r>
          </a:p>
          <a:p>
            <a:pPr marL="457200" indent="-457200">
              <a:buFont typeface="+mj-lt"/>
              <a:buAutoNum type="arabicPeriod"/>
            </a:pPr>
            <a:r>
              <a:rPr lang="en-US" sz="2800" dirty="0"/>
              <a:t>Bagging Trees</a:t>
            </a:r>
          </a:p>
          <a:p>
            <a:pPr marL="457200" indent="-457200">
              <a:buFont typeface="+mj-lt"/>
              <a:buAutoNum type="arabicPeriod"/>
            </a:pPr>
            <a:r>
              <a:rPr lang="en-US" sz="2800" dirty="0"/>
              <a:t>Random Forests</a:t>
            </a:r>
          </a:p>
          <a:p>
            <a:pPr marL="457200" indent="-457200">
              <a:buFont typeface="+mj-lt"/>
              <a:buAutoNum type="arabicPeriod"/>
            </a:pPr>
            <a:r>
              <a:rPr lang="en-US" sz="2800" dirty="0"/>
              <a:t>Boosting Models</a:t>
            </a:r>
          </a:p>
          <a:p>
            <a:pPr marL="457200" indent="-457200">
              <a:buFont typeface="+mj-lt"/>
              <a:buAutoNum type="arabicPeriod"/>
            </a:pPr>
            <a:r>
              <a:rPr lang="en-US" sz="2800" dirty="0"/>
              <a:t>Stacking Models</a:t>
            </a:r>
          </a:p>
          <a:p>
            <a:endParaRPr lang="en-US" sz="2800" dirty="0"/>
          </a:p>
          <a:p>
            <a:r>
              <a:rPr lang="en-US" sz="2800" dirty="0"/>
              <a:t>What approach does each model take to improve prediction accuracy?</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1092143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between Models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How can we choose between our various methods/models to answer a question at hand? What approaches/measures can we use to make this determination? </a:t>
            </a:r>
          </a:p>
          <a:p>
            <a:pPr marL="457200" indent="-457200">
              <a:buFont typeface="+mj-lt"/>
              <a:buAutoNum type="arabicPeriod"/>
            </a:pPr>
            <a:r>
              <a:rPr lang="en-US" sz="2800" dirty="0"/>
              <a:t>In-sample: AIC, BIC (barely mentioned)</a:t>
            </a:r>
          </a:p>
          <a:p>
            <a:pPr marL="457200" indent="-457200">
              <a:buFont typeface="+mj-lt"/>
              <a:buAutoNum type="arabicPeriod"/>
            </a:pPr>
            <a:r>
              <a:rPr lang="en-US" sz="2800" dirty="0"/>
              <a:t>Out-of-sample: Cross-Validation </a:t>
            </a:r>
          </a:p>
          <a:p>
            <a:pPr marL="457200" indent="-457200">
              <a:buFont typeface="+mj-lt"/>
              <a:buAutoNum type="arabicPeriod"/>
            </a:pPr>
            <a:endParaRPr lang="en-US" sz="2800" dirty="0"/>
          </a:p>
          <a:p>
            <a:r>
              <a:rPr lang="en-US" sz="2800" dirty="0"/>
              <a:t>What measure(s) should we use when we perform cross-validation?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36389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Dealing with Data Issues</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issues have arisen when dealing with real data? How have we handled them? </a:t>
            </a:r>
          </a:p>
          <a:p>
            <a:pPr marL="457200" indent="-457200">
              <a:buFont typeface="+mj-lt"/>
              <a:buAutoNum type="arabicPeriod"/>
            </a:pPr>
            <a:r>
              <a:rPr lang="en-US" sz="2800" dirty="0"/>
              <a:t>Categorical Predictors: might make sense to one-hot encode </a:t>
            </a:r>
          </a:p>
          <a:p>
            <a:pPr marL="457200" indent="-457200">
              <a:buFont typeface="+mj-lt"/>
              <a:buAutoNum type="arabicPeriod"/>
            </a:pPr>
            <a:r>
              <a:rPr lang="en-US" sz="2800" dirty="0"/>
              <a:t>Missing Data: might make sense to impute </a:t>
            </a:r>
          </a:p>
          <a:p>
            <a:pPr marL="457200" indent="-457200">
              <a:buFont typeface="+mj-lt"/>
              <a:buAutoNum type="arabicPeriod"/>
            </a:pPr>
            <a:r>
              <a:rPr lang="en-US" sz="2800" dirty="0"/>
              <a:t>High Dimensionality: might make sense to use a data reduction technique. </a:t>
            </a:r>
          </a:p>
          <a:p>
            <a:pPr marL="457200" indent="-457200">
              <a:buFont typeface="+mj-lt"/>
              <a:buAutoNum type="arabicPeriod"/>
            </a:pPr>
            <a:r>
              <a:rPr lang="en-US" sz="2800" dirty="0"/>
              <a:t>Too many observations: do preliminary analysis on a subset </a:t>
            </a:r>
          </a:p>
          <a:p>
            <a:r>
              <a:rPr lang="en-US" sz="2800" dirty="0"/>
              <a:t>How are predictions affected? How are inferences affected?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81754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Clusters Algorithmically</a:t>
            </a:r>
          </a:p>
        </p:txBody>
      </p:sp>
      <p:sp>
        <p:nvSpPr>
          <p:cNvPr id="3" name="Content Placeholder 2"/>
          <p:cNvSpPr>
            <a:spLocks noGrp="1"/>
          </p:cNvSpPr>
          <p:nvPr>
            <p:ph idx="1"/>
          </p:nvPr>
        </p:nvSpPr>
        <p:spPr>
          <a:xfrm>
            <a:off x="833415" y="1177758"/>
            <a:ext cx="10327008" cy="5089692"/>
          </a:xfrm>
        </p:spPr>
        <p:txBody>
          <a:bodyPr/>
          <a:lstStyle/>
          <a:p>
            <a:pPr>
              <a:spcAft>
                <a:spcPts val="1800"/>
              </a:spcAft>
            </a:pPr>
            <a:r>
              <a:rPr lang="en-US" dirty="0"/>
              <a:t>In order to generate novel groups/clusters when they are unknown, a systematic approach needs to be taken.</a:t>
            </a:r>
          </a:p>
          <a:p>
            <a:pPr>
              <a:spcAft>
                <a:spcPts val="1800"/>
              </a:spcAft>
            </a:pPr>
            <a:r>
              <a:rPr lang="en-US" dirty="0"/>
              <a:t>Generally speaking the goal of creating clusters is to find homogeneous subgroups among the observations.  That is, the observations within the clusters should be similar, while observations in different clusters should be dissimilar (as measured in the predictor space).</a:t>
            </a:r>
          </a:p>
          <a:p>
            <a:pPr>
              <a:spcAft>
                <a:spcPts val="1800"/>
              </a:spcAft>
            </a:pPr>
            <a:r>
              <a:rPr lang="en-US" dirty="0"/>
              <a:t>Generally speaking, we want the clusters (</a:t>
            </a:r>
            <a:r>
              <a:rPr lang="en-US" i="1" dirty="0"/>
              <a:t>C</a:t>
            </a:r>
            <a:r>
              <a:rPr lang="en-US" baseline="-25000" dirty="0"/>
              <a:t>1</a:t>
            </a:r>
            <a:r>
              <a:rPr lang="en-US" dirty="0"/>
              <a:t>, </a:t>
            </a:r>
            <a:r>
              <a:rPr lang="en-US" i="1" dirty="0"/>
              <a:t>C</a:t>
            </a:r>
            <a:r>
              <a:rPr lang="en-US" baseline="-25000" dirty="0"/>
              <a:t>2</a:t>
            </a:r>
            <a:r>
              <a:rPr lang="en-US" dirty="0"/>
              <a:t>, …, </a:t>
            </a:r>
            <a:r>
              <a:rPr lang="en-US" i="1" dirty="0" err="1"/>
              <a:t>C</a:t>
            </a:r>
            <a:r>
              <a:rPr lang="en-US" i="1" baseline="-25000" dirty="0" err="1"/>
              <a:t>k</a:t>
            </a:r>
            <a:r>
              <a:rPr lang="en-US" dirty="0"/>
              <a:t>) to be non-overlapping and partition the observations.  That is, each observations belongs in one and exactly one cluster.</a:t>
            </a:r>
          </a:p>
          <a:p>
            <a:pPr marL="342900" indent="-342900">
              <a:spcAft>
                <a:spcPts val="1800"/>
              </a:spcAft>
              <a:buFontTx/>
              <a:buChar char="-"/>
            </a:pPr>
            <a:endParaRPr lang="en-US" dirty="0"/>
          </a:p>
          <a:p>
            <a:pPr marL="342900" indent="-342900">
              <a:spcAft>
                <a:spcPts val="1200"/>
              </a:spcAft>
              <a:buFont typeface="Arial" charset="0"/>
              <a:buChar char="•"/>
            </a:pP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384480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Dealing with High Dimensionality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What does ‘high dimensionality’ mean? What issues arise when this happens? How can we handle it? </a:t>
            </a:r>
          </a:p>
          <a:p>
            <a:pPr marL="457200" indent="-457200">
              <a:buFont typeface="+mj-lt"/>
              <a:buAutoNum type="arabicPeriod"/>
            </a:pPr>
            <a:r>
              <a:rPr lang="en-US" sz="2800" dirty="0"/>
              <a:t>Model Selection: subset variable selection </a:t>
            </a:r>
          </a:p>
          <a:p>
            <a:pPr marL="457200" indent="-457200">
              <a:buFont typeface="+mj-lt"/>
              <a:buAutoNum type="arabicPeriod"/>
            </a:pPr>
            <a:r>
              <a:rPr lang="en-US" sz="2800" dirty="0"/>
              <a:t>Regularization: LASSO and Ridge like approaches (penalize the loss function) </a:t>
            </a:r>
          </a:p>
          <a:p>
            <a:pPr marL="457200" indent="-457200">
              <a:buFont typeface="+mj-lt"/>
              <a:buAutoNum type="arabicPeriod"/>
            </a:pPr>
            <a:r>
              <a:rPr lang="en-US" sz="2800" dirty="0"/>
              <a:t>PCA: create new predictor variables that encapsulate the ‘essence’ of all your predictor data with a minimal number of variables. </a:t>
            </a:r>
          </a:p>
          <a:p>
            <a:r>
              <a:rPr lang="en-US" sz="2800" dirty="0"/>
              <a:t>How can we compare methods to determine which approach is best?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158220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Other things we’ve learned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18175" y="983807"/>
            <a:ext cx="10327008" cy="5004356"/>
          </a:xfrm>
        </p:spPr>
        <p:txBody>
          <a:bodyPr/>
          <a:lstStyle/>
          <a:p>
            <a:pPr marL="342900" indent="-342900">
              <a:buFont typeface="Arial" panose="020B0604020202020204" pitchFamily="34" charset="0"/>
              <a:buChar char="•"/>
            </a:pPr>
            <a:r>
              <a:rPr lang="en-US" sz="2600" dirty="0"/>
              <a:t>Scraping, Data Gathering, Data Wrangling </a:t>
            </a:r>
          </a:p>
          <a:p>
            <a:pPr marL="342900" indent="-342900">
              <a:buFont typeface="Arial" panose="020B0604020202020204" pitchFamily="34" charset="0"/>
              <a:buChar char="•"/>
            </a:pPr>
            <a:r>
              <a:rPr lang="en-US" sz="2600" dirty="0"/>
              <a:t>EDA: Visualization and Summary Statistics </a:t>
            </a:r>
          </a:p>
          <a:p>
            <a:pPr marL="342900" indent="-342900">
              <a:buFont typeface="Arial" panose="020B0604020202020204" pitchFamily="34" charset="0"/>
              <a:buChar char="•"/>
            </a:pPr>
            <a:r>
              <a:rPr lang="en-US" sz="2600" i="1" dirty="0"/>
              <a:t>t</a:t>
            </a:r>
            <a:r>
              <a:rPr lang="en-US" sz="2600" dirty="0"/>
              <a:t>-tests and </a:t>
            </a:r>
            <a:r>
              <a:rPr lang="en-US" sz="2600" i="1" dirty="0"/>
              <a:t>p</a:t>
            </a:r>
            <a:r>
              <a:rPr lang="en-US" sz="2600" dirty="0"/>
              <a:t>-values: probabilistic/ approaches to perform inferences </a:t>
            </a:r>
          </a:p>
          <a:p>
            <a:pPr marL="342900" indent="-342900">
              <a:buFont typeface="Arial" panose="020B0604020202020204" pitchFamily="34" charset="0"/>
              <a:buChar char="•"/>
            </a:pPr>
            <a:r>
              <a:rPr lang="en-US" sz="2600" dirty="0"/>
              <a:t>Bootstrapping: empirical approach to perform inferences </a:t>
            </a:r>
          </a:p>
          <a:p>
            <a:pPr marL="342900" indent="-342900">
              <a:buFont typeface="Arial" panose="020B0604020202020204" pitchFamily="34" charset="0"/>
              <a:buChar char="•"/>
            </a:pPr>
            <a:r>
              <a:rPr lang="en-US" sz="2600" dirty="0"/>
              <a:t>Misclassification Rates, Types of Errors, Confusion Matrices/Tables, and ROC Curves </a:t>
            </a:r>
          </a:p>
          <a:p>
            <a:pPr marL="342900" indent="-342900">
              <a:buFont typeface="Arial" panose="020B0604020202020204" pitchFamily="34" charset="0"/>
              <a:buChar char="•"/>
            </a:pPr>
            <a:r>
              <a:rPr lang="en-US" sz="2600" dirty="0"/>
              <a:t>Bias-Variance Trade-off</a:t>
            </a:r>
          </a:p>
          <a:p>
            <a:pPr marL="342900" indent="-342900">
              <a:buFont typeface="Arial" panose="020B0604020202020204" pitchFamily="34" charset="0"/>
              <a:buChar char="•"/>
            </a:pPr>
            <a:r>
              <a:rPr lang="en-US" sz="2600" dirty="0"/>
              <a:t>Train vs. Test vs. Validation</a:t>
            </a:r>
          </a:p>
          <a:p>
            <a:pPr marL="342900" indent="-342900">
              <a:buFont typeface="Arial" panose="020B0604020202020204" pitchFamily="34" charset="0"/>
              <a:buChar char="•"/>
            </a:pPr>
            <a:r>
              <a:rPr lang="en-US" sz="2600" dirty="0"/>
              <a:t>Standardization vs. Normalization. When should we do it? </a:t>
            </a:r>
          </a:p>
          <a:p>
            <a:r>
              <a:rPr lang="en-US" sz="2600" b="1" dirty="0"/>
              <a:t>Anything lingering questions or thoughts?</a:t>
            </a:r>
          </a:p>
          <a:p>
            <a:endParaRPr lang="en-US" sz="2600" dirty="0"/>
          </a:p>
          <a:p>
            <a:endParaRPr lang="en-US" sz="2600" dirty="0"/>
          </a:p>
        </p:txBody>
      </p:sp>
      <p:sp>
        <p:nvSpPr>
          <p:cNvPr id="5" name="Slide Number Placeholder 4"/>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368566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Other things we haven’t discussed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816539"/>
            <a:ext cx="10327008" cy="5130445"/>
          </a:xfrm>
        </p:spPr>
        <p:txBody>
          <a:bodyPr/>
          <a:lstStyle/>
          <a:p>
            <a:r>
              <a:rPr lang="en-US" sz="2600" dirty="0"/>
              <a:t>There are lots of topics we have not covered in one semester…some are covered in 109B in the Spring:</a:t>
            </a:r>
          </a:p>
          <a:p>
            <a:pPr marL="342900" indent="-342900">
              <a:buFont typeface="Arial" panose="020B0604020202020204" pitchFamily="34" charset="0"/>
              <a:buChar char="•"/>
            </a:pPr>
            <a:r>
              <a:rPr lang="en-US" sz="2600" dirty="0"/>
              <a:t>Deep Learning (Neural Networks)</a:t>
            </a:r>
            <a:endParaRPr lang="en-US" sz="900" dirty="0"/>
          </a:p>
          <a:p>
            <a:pPr marL="342900" indent="-342900">
              <a:buFont typeface="Arial" panose="020B0604020202020204" pitchFamily="34" charset="0"/>
              <a:buChar char="•"/>
            </a:pPr>
            <a:r>
              <a:rPr lang="en-US" sz="2600" dirty="0"/>
              <a:t>Smoothers </a:t>
            </a:r>
          </a:p>
          <a:p>
            <a:pPr marL="342900" indent="-342900">
              <a:buFont typeface="Arial" panose="020B0604020202020204" pitchFamily="34" charset="0"/>
              <a:buChar char="•"/>
            </a:pPr>
            <a:r>
              <a:rPr lang="en-US" sz="2600" dirty="0"/>
              <a:t>Time Series and Longitudinal Modeling</a:t>
            </a:r>
          </a:p>
          <a:p>
            <a:pPr marL="342900" indent="-342900">
              <a:buFont typeface="Arial" panose="020B0604020202020204" pitchFamily="34" charset="0"/>
              <a:buChar char="•"/>
            </a:pPr>
            <a:r>
              <a:rPr lang="en-US" sz="2600" dirty="0"/>
              <a:t>Bayesian Data Analysis</a:t>
            </a:r>
          </a:p>
          <a:p>
            <a:pPr marL="342900" indent="-342900">
              <a:buFont typeface="Arial" panose="020B0604020202020204" pitchFamily="34" charset="0"/>
              <a:buChar char="•"/>
            </a:pPr>
            <a:r>
              <a:rPr lang="en-US" sz="2600" dirty="0"/>
              <a:t>Reinforcement Learning</a:t>
            </a:r>
          </a:p>
          <a:p>
            <a:pPr marL="342900" indent="-342900">
              <a:buFont typeface="Arial" panose="020B0604020202020204" pitchFamily="34" charset="0"/>
              <a:buChar char="•"/>
            </a:pPr>
            <a:r>
              <a:rPr lang="en-US" sz="2600" dirty="0"/>
              <a:t>Interactive Visualizations</a:t>
            </a:r>
          </a:p>
          <a:p>
            <a:pPr marL="342900" indent="-342900">
              <a:buFont typeface="Arial" panose="020B0604020202020204" pitchFamily="34" charset="0"/>
              <a:buChar char="•"/>
            </a:pPr>
            <a:r>
              <a:rPr lang="en-US" sz="2600" dirty="0"/>
              <a:t>Database Management (SQL, etc.)</a:t>
            </a:r>
          </a:p>
          <a:p>
            <a:pPr marL="342900" indent="-342900">
              <a:buFont typeface="Arial" panose="020B0604020202020204" pitchFamily="34" charset="0"/>
              <a:buChar char="•"/>
            </a:pPr>
            <a:r>
              <a:rPr lang="en-US" sz="2600" dirty="0"/>
              <a:t>Cloud Computing and Scaling (AWS)</a:t>
            </a:r>
          </a:p>
          <a:p>
            <a:pPr marL="342900" indent="-342900">
              <a:buFont typeface="Arial" panose="020B0604020202020204" pitchFamily="34" charset="0"/>
              <a:buChar char="•"/>
            </a:pPr>
            <a:r>
              <a:rPr lang="en-US" sz="2600" dirty="0"/>
              <a:t>And much, much more…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62</a:t>
            </a:fld>
            <a:endParaRPr lang="en-US"/>
          </a:p>
        </p:txBody>
      </p:sp>
    </p:spTree>
    <p:extLst>
      <p:ext uri="{BB962C8B-B14F-4D97-AF65-F5344CB8AC3E}">
        <p14:creationId xmlns:p14="http://schemas.microsoft.com/office/powerpoint/2010/main" val="5848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Courses Related to Data Science</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774257"/>
            <a:ext cx="10327008" cy="5416993"/>
          </a:xfrm>
        </p:spPr>
        <p:txBody>
          <a:bodyPr/>
          <a:lstStyle/>
          <a:p>
            <a:pPr marL="342900" indent="-342900">
              <a:buFont typeface="Arial" panose="020B0604020202020204" pitchFamily="34" charset="0"/>
              <a:buChar char="•"/>
            </a:pPr>
            <a:r>
              <a:rPr lang="en-US" sz="2600" dirty="0"/>
              <a:t>CS 109B: Advanced Topics in Data Science</a:t>
            </a:r>
          </a:p>
          <a:p>
            <a:pPr marL="342900" indent="-342900">
              <a:buFont typeface="Arial" panose="020B0604020202020204" pitchFamily="34" charset="0"/>
              <a:buChar char="•"/>
            </a:pPr>
            <a:r>
              <a:rPr lang="en-US" sz="2600" dirty="0"/>
              <a:t>CS 171: Visualizations</a:t>
            </a:r>
          </a:p>
          <a:p>
            <a:pPr marL="342900" indent="-342900">
              <a:buFont typeface="Arial" panose="020B0604020202020204" pitchFamily="34" charset="0"/>
              <a:buChar char="•"/>
            </a:pPr>
            <a:r>
              <a:rPr lang="en-US" sz="2600" dirty="0"/>
              <a:t>CS 181/281: Machine Learning</a:t>
            </a:r>
          </a:p>
          <a:p>
            <a:pPr marL="342900" indent="-342900">
              <a:buFont typeface="Arial" panose="020B0604020202020204" pitchFamily="34" charset="0"/>
              <a:buChar char="•"/>
            </a:pPr>
            <a:r>
              <a:rPr lang="en-US" sz="2600" dirty="0"/>
              <a:t>CS 182: Artificial Intelligence (AI)</a:t>
            </a:r>
          </a:p>
          <a:p>
            <a:pPr marL="342900" indent="-342900">
              <a:buFont typeface="Arial" panose="020B0604020202020204" pitchFamily="34" charset="0"/>
              <a:buChar char="•"/>
            </a:pPr>
            <a:r>
              <a:rPr lang="en-US" sz="2600" dirty="0"/>
              <a:t>CS 205:  Distributive Computing</a:t>
            </a:r>
          </a:p>
          <a:p>
            <a:pPr marL="342900" indent="-342900">
              <a:buFont typeface="Arial" panose="020B0604020202020204" pitchFamily="34" charset="0"/>
              <a:buChar char="•"/>
            </a:pPr>
            <a:r>
              <a:rPr lang="en-US" sz="2600" dirty="0"/>
              <a:t>AM207: Advanced Scientific Computing</a:t>
            </a:r>
          </a:p>
          <a:p>
            <a:pPr marL="342900" indent="-342900">
              <a:buFont typeface="Arial" panose="020B0604020202020204" pitchFamily="34" charset="0"/>
              <a:buChar char="•"/>
            </a:pPr>
            <a:r>
              <a:rPr lang="en-US" sz="2600" dirty="0"/>
              <a:t>Stat 110/210: Probability Theory</a:t>
            </a:r>
          </a:p>
          <a:p>
            <a:pPr marL="342900" indent="-342900">
              <a:buFont typeface="Arial" panose="020B0604020202020204" pitchFamily="34" charset="0"/>
              <a:buChar char="•"/>
            </a:pPr>
            <a:r>
              <a:rPr lang="en-US" sz="2600" dirty="0"/>
              <a:t>Stat 111/211: Statistical Inference</a:t>
            </a:r>
          </a:p>
          <a:p>
            <a:pPr marL="342900" indent="-342900">
              <a:buFont typeface="Arial" panose="020B0604020202020204" pitchFamily="34" charset="0"/>
              <a:buChar char="•"/>
            </a:pPr>
            <a:r>
              <a:rPr lang="en-US" sz="2600" dirty="0"/>
              <a:t>Stat 139: Linear Models </a:t>
            </a:r>
          </a:p>
          <a:p>
            <a:pPr marL="342900" indent="-342900">
              <a:buFont typeface="Arial" panose="020B0604020202020204" pitchFamily="34" charset="0"/>
              <a:buChar char="•"/>
            </a:pPr>
            <a:r>
              <a:rPr lang="en-US" sz="2600" dirty="0"/>
              <a:t>Stat 149: Generalized Linear Models</a:t>
            </a:r>
          </a:p>
          <a:p>
            <a:pPr marL="342900" indent="-342900">
              <a:buFont typeface="Arial" panose="020B0604020202020204" pitchFamily="34" charset="0"/>
              <a:buChar char="•"/>
            </a:pPr>
            <a:r>
              <a:rPr lang="en-US" sz="2600" dirty="0"/>
              <a:t>Stat 195: Statistical Machine Learning</a:t>
            </a:r>
          </a:p>
          <a:p>
            <a:r>
              <a:rPr lang="en-US" sz="2600" dirty="0"/>
              <a:t>This list is not exhaustive!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63</a:t>
            </a:fld>
            <a:endParaRPr lang="en-US"/>
          </a:p>
        </p:txBody>
      </p:sp>
    </p:spTree>
    <p:extLst>
      <p:ext uri="{BB962C8B-B14F-4D97-AF65-F5344CB8AC3E}">
        <p14:creationId xmlns:p14="http://schemas.microsoft.com/office/powerpoint/2010/main" val="345322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64</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4285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4285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4285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4285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4285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5378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5135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5197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4338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2451947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2FB1-6831-A547-901B-83311AA0DA29}"/>
              </a:ext>
            </a:extLst>
          </p:cNvPr>
          <p:cNvSpPr>
            <a:spLocks noGrp="1"/>
          </p:cNvSpPr>
          <p:nvPr>
            <p:ph type="title"/>
          </p:nvPr>
        </p:nvSpPr>
        <p:spPr/>
        <p:txBody>
          <a:bodyPr/>
          <a:lstStyle/>
          <a:p>
            <a:r>
              <a:rPr lang="en-US" dirty="0"/>
              <a:t>Thanks for all your hard work! </a:t>
            </a:r>
            <a:br>
              <a:rPr lang="en-US" dirty="0"/>
            </a:br>
            <a:endParaRPr lang="en-US" dirty="0"/>
          </a:p>
        </p:txBody>
      </p:sp>
      <p:sp>
        <p:nvSpPr>
          <p:cNvPr id="3" name="Content Placeholder 2">
            <a:extLst>
              <a:ext uri="{FF2B5EF4-FFF2-40B4-BE49-F238E27FC236}">
                <a16:creationId xmlns:a16="http://schemas.microsoft.com/office/drawing/2014/main" id="{435F8D35-5EBE-304B-806C-53B77336A9C7}"/>
              </a:ext>
            </a:extLst>
          </p:cNvPr>
          <p:cNvSpPr>
            <a:spLocks noGrp="1"/>
          </p:cNvSpPr>
          <p:nvPr>
            <p:ph idx="1"/>
          </p:nvPr>
        </p:nvSpPr>
        <p:spPr/>
        <p:txBody>
          <a:bodyPr/>
          <a:lstStyle/>
          <a:p>
            <a:r>
              <a:rPr lang="en-US" dirty="0"/>
              <a:t>It’s been a intense semester for everyone involved. Thank you for your patience, your hard work, and your commitment to data science! </a:t>
            </a:r>
          </a:p>
          <a:p>
            <a:r>
              <a:rPr lang="en-US" dirty="0"/>
              <a:t>It’s sad to see you go...              But happy to have had the opportunity.</a:t>
            </a:r>
          </a:p>
          <a:p>
            <a:endParaRPr lang="en-US" dirty="0"/>
          </a:p>
        </p:txBody>
      </p:sp>
      <p:sp>
        <p:nvSpPr>
          <p:cNvPr id="4" name="Slide Number Placeholder 3">
            <a:extLst>
              <a:ext uri="{FF2B5EF4-FFF2-40B4-BE49-F238E27FC236}">
                <a16:creationId xmlns:a16="http://schemas.microsoft.com/office/drawing/2014/main" id="{A61E4C7C-B30A-D841-B28F-6B14E5FB462B}"/>
              </a:ext>
            </a:extLst>
          </p:cNvPr>
          <p:cNvSpPr>
            <a:spLocks noGrp="1"/>
          </p:cNvSpPr>
          <p:nvPr>
            <p:ph type="sldNum" sz="quarter" idx="12"/>
          </p:nvPr>
        </p:nvSpPr>
        <p:spPr/>
        <p:txBody>
          <a:bodyPr/>
          <a:lstStyle/>
          <a:p>
            <a:fld id="{8C616E8F-BF65-1643-9F00-FF84D0665BC6}" type="slidenum">
              <a:rPr lang="en-US" smtClean="0"/>
              <a:t>65</a:t>
            </a:fld>
            <a:endParaRPr lang="en-US"/>
          </a:p>
        </p:txBody>
      </p:sp>
      <p:pic>
        <p:nvPicPr>
          <p:cNvPr id="1025" name="Picture 1" descr="page12image8002784">
            <a:extLst>
              <a:ext uri="{FF2B5EF4-FFF2-40B4-BE49-F238E27FC236}">
                <a16:creationId xmlns:a16="http://schemas.microsoft.com/office/drawing/2014/main" id="{10A990FE-99B1-3343-912A-73EAAC915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20" y="2724150"/>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FE0DC7-51B2-AC4A-9639-C8F835C1A29F}"/>
              </a:ext>
            </a:extLst>
          </p:cNvPr>
          <p:cNvPicPr>
            <a:picLocks noChangeAspect="1"/>
          </p:cNvPicPr>
          <p:nvPr/>
        </p:nvPicPr>
        <p:blipFill>
          <a:blip r:embed="rId4"/>
          <a:stretch>
            <a:fillRect/>
          </a:stretch>
        </p:blipFill>
        <p:spPr>
          <a:xfrm>
            <a:off x="5684541" y="2705100"/>
            <a:ext cx="4881859" cy="3676650"/>
          </a:xfrm>
          <a:prstGeom prst="rect">
            <a:avLst/>
          </a:prstGeom>
        </p:spPr>
      </p:pic>
    </p:spTree>
    <p:extLst>
      <p:ext uri="{BB962C8B-B14F-4D97-AF65-F5344CB8AC3E}">
        <p14:creationId xmlns:p14="http://schemas.microsoft.com/office/powerpoint/2010/main" val="59259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the Clusters</a:t>
            </a:r>
          </a:p>
        </p:txBody>
      </p:sp>
      <p:sp>
        <p:nvSpPr>
          <p:cNvPr id="3" name="Content Placeholder 2"/>
          <p:cNvSpPr>
            <a:spLocks noGrp="1"/>
          </p:cNvSpPr>
          <p:nvPr>
            <p:ph idx="1"/>
          </p:nvPr>
        </p:nvSpPr>
        <p:spPr>
          <a:xfrm>
            <a:off x="833415" y="1177758"/>
            <a:ext cx="10327008" cy="5089692"/>
          </a:xfrm>
        </p:spPr>
        <p:txBody>
          <a:bodyPr/>
          <a:lstStyle/>
          <a:p>
            <a:pPr>
              <a:spcAft>
                <a:spcPts val="1800"/>
              </a:spcAft>
            </a:pPr>
            <a:r>
              <a:rPr lang="en-US" dirty="0"/>
              <a:t>Step #1: a loss function needs to be chosen to measure similarity among observations.  The most natural choice (assuming all predictors are numeric): Euclidean distance.</a:t>
            </a:r>
          </a:p>
          <a:p>
            <a:pPr>
              <a:spcAft>
                <a:spcPts val="1800"/>
              </a:spcAft>
            </a:pPr>
            <a:r>
              <a:rPr lang="en-US" dirty="0"/>
              <a:t>Thus we want to minimize within-cluster metric of variability (think squared distance):</a:t>
            </a:r>
          </a:p>
          <a:p>
            <a:pPr>
              <a:spcAft>
                <a:spcPts val="1200"/>
              </a:spcAft>
            </a:pPr>
            <a:endParaRPr lang="en-US" dirty="0">
              <a:latin typeface="Karla" charset="0"/>
              <a:ea typeface="Karla" charset="0"/>
              <a:cs typeface="Karla" charset="0"/>
            </a:endParaRPr>
          </a:p>
          <a:p>
            <a:pPr>
              <a:spcAft>
                <a:spcPts val="1200"/>
              </a:spcAft>
            </a:pPr>
            <a:r>
              <a:rPr lang="en-US" dirty="0">
                <a:latin typeface="Karla" charset="0"/>
                <a:ea typeface="Karla" charset="0"/>
                <a:cs typeface="Karla" charset="0"/>
              </a:rPr>
              <a:t>where:</a:t>
            </a:r>
          </a:p>
        </p:txBody>
      </p:sp>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pic>
        <p:nvPicPr>
          <p:cNvPr id="5" name="Picture 4">
            <a:extLst>
              <a:ext uri="{FF2B5EF4-FFF2-40B4-BE49-F238E27FC236}">
                <a16:creationId xmlns:a16="http://schemas.microsoft.com/office/drawing/2014/main" id="{9032552A-FB68-E541-A315-6543DDF95262}"/>
              </a:ext>
            </a:extLst>
          </p:cNvPr>
          <p:cNvPicPr>
            <a:picLocks noChangeAspect="1"/>
          </p:cNvPicPr>
          <p:nvPr/>
        </p:nvPicPr>
        <p:blipFill>
          <a:blip r:embed="rId2"/>
          <a:stretch>
            <a:fillRect/>
          </a:stretch>
        </p:blipFill>
        <p:spPr>
          <a:xfrm>
            <a:off x="2520950" y="4891550"/>
            <a:ext cx="5822950" cy="1223499"/>
          </a:xfrm>
          <a:prstGeom prst="rect">
            <a:avLst/>
          </a:prstGeom>
        </p:spPr>
      </p:pic>
      <p:pic>
        <p:nvPicPr>
          <p:cNvPr id="6" name="Picture 5">
            <a:extLst>
              <a:ext uri="{FF2B5EF4-FFF2-40B4-BE49-F238E27FC236}">
                <a16:creationId xmlns:a16="http://schemas.microsoft.com/office/drawing/2014/main" id="{932190E6-3556-CB40-9B27-B6F5BB45C815}"/>
              </a:ext>
            </a:extLst>
          </p:cNvPr>
          <p:cNvPicPr>
            <a:picLocks noChangeAspect="1"/>
          </p:cNvPicPr>
          <p:nvPr/>
        </p:nvPicPr>
        <p:blipFill>
          <a:blip r:embed="rId3"/>
          <a:stretch>
            <a:fillRect/>
          </a:stretch>
        </p:blipFill>
        <p:spPr>
          <a:xfrm>
            <a:off x="3619500" y="3238135"/>
            <a:ext cx="3429000" cy="1122589"/>
          </a:xfrm>
          <a:prstGeom prst="rect">
            <a:avLst/>
          </a:prstGeom>
        </p:spPr>
      </p:pic>
    </p:spTree>
    <p:extLst>
      <p:ext uri="{BB962C8B-B14F-4D97-AF65-F5344CB8AC3E}">
        <p14:creationId xmlns:p14="http://schemas.microsoft.com/office/powerpoint/2010/main" val="1693938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-Means Clustering: the algorithm</a:t>
            </a:r>
          </a:p>
        </p:txBody>
      </p:sp>
      <p:sp>
        <p:nvSpPr>
          <p:cNvPr id="3" name="Content Placeholder 2"/>
          <p:cNvSpPr>
            <a:spLocks noGrp="1"/>
          </p:cNvSpPr>
          <p:nvPr>
            <p:ph idx="1"/>
          </p:nvPr>
        </p:nvSpPr>
        <p:spPr>
          <a:xfrm>
            <a:off x="498496" y="983807"/>
            <a:ext cx="11195008" cy="5283643"/>
          </a:xfrm>
        </p:spPr>
        <p:txBody>
          <a:bodyPr/>
          <a:lstStyle/>
          <a:p>
            <a:pPr>
              <a:spcAft>
                <a:spcPts val="1800"/>
              </a:spcAft>
            </a:pPr>
            <a:r>
              <a:rPr lang="en-US" dirty="0"/>
              <a:t>The </a:t>
            </a:r>
            <a:r>
              <a:rPr lang="en-US" i="1" dirty="0"/>
              <a:t>K</a:t>
            </a:r>
            <a:r>
              <a:rPr lang="en-US" dirty="0"/>
              <a:t>-Means algorithm is a simple approach that will find a solution:</a:t>
            </a:r>
          </a:p>
          <a:p>
            <a:pPr>
              <a:spcAft>
                <a:spcPts val="1800"/>
              </a:spcAft>
            </a:pPr>
            <a:r>
              <a:rPr lang="en-US" dirty="0">
                <a:latin typeface="Karla" charset="0"/>
                <a:ea typeface="Karla" charset="0"/>
                <a:cs typeface="Karla" charset="0"/>
              </a:rPr>
              <a:t>0. 	 Set </a:t>
            </a:r>
            <a:r>
              <a:rPr lang="en-US" i="1" dirty="0">
                <a:latin typeface="Karla" charset="0"/>
                <a:ea typeface="Karla" charset="0"/>
                <a:cs typeface="Karla" charset="0"/>
              </a:rPr>
              <a:t>K.</a:t>
            </a:r>
          </a:p>
          <a:p>
            <a:pPr marL="514350" indent="-514350">
              <a:spcAft>
                <a:spcPts val="1800"/>
              </a:spcAft>
              <a:buAutoNum type="arabicPeriod"/>
            </a:pPr>
            <a:r>
              <a:rPr lang="en-US" dirty="0">
                <a:latin typeface="Karla" charset="0"/>
                <a:ea typeface="Karla" charset="0"/>
                <a:cs typeface="Karla" charset="0"/>
              </a:rPr>
              <a:t>Perform an initial Clustering: randomly assign each observation to a cluster, 1 through </a:t>
            </a:r>
            <a:r>
              <a:rPr lang="en-US" i="1" dirty="0">
                <a:latin typeface="Karla" charset="0"/>
                <a:ea typeface="Karla" charset="0"/>
                <a:cs typeface="Karla" charset="0"/>
              </a:rPr>
              <a:t>K</a:t>
            </a:r>
            <a:r>
              <a:rPr lang="en-US" dirty="0">
                <a:latin typeface="Karla" charset="0"/>
                <a:ea typeface="Karla" charset="0"/>
                <a:cs typeface="Karla" charset="0"/>
              </a:rPr>
              <a:t>.</a:t>
            </a:r>
          </a:p>
          <a:p>
            <a:pPr marL="514350" indent="-514350">
              <a:spcAft>
                <a:spcPts val="1800"/>
              </a:spcAft>
              <a:buAutoNum type="arabicPeriod"/>
            </a:pPr>
            <a:r>
              <a:rPr lang="en-US" dirty="0">
                <a:latin typeface="Karla" charset="0"/>
                <a:ea typeface="Karla" charset="0"/>
                <a:cs typeface="Karla" charset="0"/>
              </a:rPr>
              <a:t>Iterate until the clusters converge (assignments stop changing):</a:t>
            </a:r>
          </a:p>
          <a:p>
            <a:pPr marL="1257270" lvl="1" indent="-514350">
              <a:spcAft>
                <a:spcPts val="1800"/>
              </a:spcAft>
              <a:buFont typeface="+mj-lt"/>
              <a:buAutoNum type="alphaLcParenR"/>
            </a:pPr>
            <a:r>
              <a:rPr lang="en-US" dirty="0"/>
              <a:t>For each of the </a:t>
            </a:r>
            <a:r>
              <a:rPr lang="en-US" i="1" dirty="0"/>
              <a:t>K</a:t>
            </a:r>
            <a:r>
              <a:rPr lang="en-US" dirty="0"/>
              <a:t> clusters, compute the cluster </a:t>
            </a:r>
            <a:r>
              <a:rPr lang="en-US" b="1" dirty="0"/>
              <a:t>centroid:</a:t>
            </a:r>
            <a:r>
              <a:rPr lang="en-US" dirty="0"/>
              <a:t> the vector of the variable means for the observations in that cluster.</a:t>
            </a:r>
          </a:p>
          <a:p>
            <a:pPr marL="1257270" lvl="1" indent="-514350">
              <a:spcAft>
                <a:spcPts val="1800"/>
              </a:spcAft>
              <a:buFont typeface="+mj-lt"/>
              <a:buAutoNum type="alphaLcParenR"/>
            </a:pPr>
            <a:r>
              <a:rPr lang="en-US" dirty="0"/>
              <a:t>Re-assign each observation to the cluster whose centroid is closest (where closest is defined using Euclidean distance). </a:t>
            </a:r>
          </a:p>
          <a:p>
            <a:pPr marL="514350" indent="-514350">
              <a:spcAft>
                <a:spcPts val="1800"/>
              </a:spcAft>
              <a:buAutoNum type="arabicPeriod"/>
            </a:pP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272643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-Means Clustering, a picture is worth a thousand words:</a:t>
            </a:r>
          </a:p>
        </p:txBody>
      </p:sp>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pic>
        <p:nvPicPr>
          <p:cNvPr id="6" name="Picture 5">
            <a:extLst>
              <a:ext uri="{FF2B5EF4-FFF2-40B4-BE49-F238E27FC236}">
                <a16:creationId xmlns:a16="http://schemas.microsoft.com/office/drawing/2014/main" id="{BF64AED5-064A-FA40-9E2D-06F94FBF4CB6}"/>
              </a:ext>
            </a:extLst>
          </p:cNvPr>
          <p:cNvPicPr>
            <a:picLocks noChangeAspect="1"/>
          </p:cNvPicPr>
          <p:nvPr/>
        </p:nvPicPr>
        <p:blipFill>
          <a:blip r:embed="rId2"/>
          <a:stretch>
            <a:fillRect/>
          </a:stretch>
        </p:blipFill>
        <p:spPr>
          <a:xfrm>
            <a:off x="758312" y="1021057"/>
            <a:ext cx="10675376" cy="4908219"/>
          </a:xfrm>
          <a:prstGeom prst="rect">
            <a:avLst/>
          </a:prstGeom>
        </p:spPr>
      </p:pic>
    </p:spTree>
    <p:extLst>
      <p:ext uri="{BB962C8B-B14F-4D97-AF65-F5344CB8AC3E}">
        <p14:creationId xmlns:p14="http://schemas.microsoft.com/office/powerpoint/2010/main" val="353250834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11671</TotalTime>
  <Words>4230</Words>
  <Application>Microsoft Macintosh PowerPoint</Application>
  <PresentationFormat>Widescreen</PresentationFormat>
  <Paragraphs>453</Paragraphs>
  <Slides>65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Arial</vt:lpstr>
      <vt:lpstr>Calibri</vt:lpstr>
      <vt:lpstr>Cambria Math</vt:lpstr>
      <vt:lpstr>CMMI10</vt:lpstr>
      <vt:lpstr>CMR10</vt:lpstr>
      <vt:lpstr>CMSY10</vt:lpstr>
      <vt:lpstr>Courier New</vt:lpstr>
      <vt:lpstr>Helvetica</vt:lpstr>
      <vt:lpstr>Karla</vt:lpstr>
      <vt:lpstr>Wingdings</vt:lpstr>
      <vt:lpstr>GEC_template</vt:lpstr>
      <vt:lpstr>Lecture #11: Clustering, Missingness, and Wrap-Up</vt:lpstr>
      <vt:lpstr>Outline </vt:lpstr>
      <vt:lpstr>Supervised Models</vt:lpstr>
      <vt:lpstr>Unsupervised Models</vt:lpstr>
      <vt:lpstr>K-Means Clustering </vt:lpstr>
      <vt:lpstr>Determining Clusters Algorithmically</vt:lpstr>
      <vt:lpstr>Measuring the Clusters</vt:lpstr>
      <vt:lpstr>K-Means Clustering: the algorithm</vt:lpstr>
      <vt:lpstr>K-Means Clustering, a picture is worth a thousand words:</vt:lpstr>
      <vt:lpstr>K-Means Clustering, a picture is worth a thousand words (cont.):</vt:lpstr>
      <vt:lpstr>K-Means Clustering: some details</vt:lpstr>
      <vt:lpstr>Elbow Method</vt:lpstr>
      <vt:lpstr>Elbow Method #2</vt:lpstr>
      <vt:lpstr>Hierarchical Clustering (Agglomerate)</vt:lpstr>
      <vt:lpstr>An alternative approach to </vt:lpstr>
      <vt:lpstr>Dendogram</vt:lpstr>
      <vt:lpstr>Clustering based on a dendogram</vt:lpstr>
      <vt:lpstr>Forming Clusters from a Dendogram</vt:lpstr>
      <vt:lpstr>Agglomerate Hierarchical Clustering: the algorithm</vt:lpstr>
      <vt:lpstr>Hierarchical Clustering: some details</vt:lpstr>
      <vt:lpstr>Common choices of linkage in hierarchical clustering </vt:lpstr>
      <vt:lpstr>Word of caution: do not overinterpret</vt:lpstr>
      <vt:lpstr>Outline </vt:lpstr>
      <vt:lpstr>Dealing with Missingness</vt:lpstr>
      <vt:lpstr>What is missing data? k-Nearest Neighbors  </vt:lpstr>
      <vt:lpstr>Naively handling missingness</vt:lpstr>
      <vt:lpstr>Missingness Indicator Variable</vt:lpstr>
      <vt:lpstr>Why use a Missingness Indicator Variable?</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 </vt:lpstr>
      <vt:lpstr>sklearn’s impute module</vt:lpstr>
      <vt:lpstr>Outline </vt:lpstr>
      <vt:lpstr>Course Wrap-Up</vt:lpstr>
      <vt:lpstr>Modules  </vt:lpstr>
      <vt:lpstr>Module 1: Regression Methods  </vt:lpstr>
      <vt:lpstr>Module 2: Classification Methods  </vt:lpstr>
      <vt:lpstr>Module 3: Ensemble Methods  </vt:lpstr>
      <vt:lpstr>Choosing between Models </vt:lpstr>
      <vt:lpstr>Dealing with Data Issues</vt:lpstr>
      <vt:lpstr>Dealing with High Dimensionality  </vt:lpstr>
      <vt:lpstr>Other things we’ve learned </vt:lpstr>
      <vt:lpstr>Other things we haven’t discussed </vt:lpstr>
      <vt:lpstr>Courses Related to Data Science</vt:lpstr>
      <vt:lpstr>What?</vt:lpstr>
      <vt:lpstr>Thanks for all your hard work!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257</cp:revision>
  <cp:lastPrinted>2020-07-27T15:52:50Z</cp:lastPrinted>
  <dcterms:created xsi:type="dcterms:W3CDTF">2018-06-24T22:03:35Z</dcterms:created>
  <dcterms:modified xsi:type="dcterms:W3CDTF">2021-07-28T14:42:29Z</dcterms:modified>
</cp:coreProperties>
</file>